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</p:sldIdLst>
  <p:sldSz cy="5143500" cx="9144000"/>
  <p:notesSz cx="6858000" cy="9144000"/>
  <p:embeddedFontLst>
    <p:embeddedFont>
      <p:font typeface="Lexend SemiBold"/>
      <p:regular r:id="rId74"/>
      <p:bold r:id="rId75"/>
    </p:embeddedFont>
    <p:embeddedFont>
      <p:font typeface="Proxima Nova"/>
      <p:regular r:id="rId76"/>
      <p:bold r:id="rId77"/>
      <p:italic r:id="rId78"/>
      <p:boldItalic r:id="rId79"/>
    </p:embeddedFont>
    <p:embeddedFont>
      <p:font typeface="Roboto"/>
      <p:regular r:id="rId80"/>
      <p:bold r:id="rId81"/>
      <p:italic r:id="rId82"/>
      <p:boldItalic r:id="rId83"/>
    </p:embeddedFont>
    <p:embeddedFont>
      <p:font typeface="Lexend Medium"/>
      <p:regular r:id="rId84"/>
      <p:bold r:id="rId85"/>
    </p:embeddedFont>
    <p:embeddedFont>
      <p:font typeface="Lexend"/>
      <p:regular r:id="rId86"/>
      <p:bold r:id="rId87"/>
    </p:embeddedFont>
    <p:embeddedFont>
      <p:font typeface="Roboto Mono"/>
      <p:regular r:id="rId88"/>
      <p:bold r:id="rId89"/>
      <p:italic r:id="rId90"/>
      <p:boldItalic r:id="rId91"/>
    </p:embeddedFont>
    <p:embeddedFont>
      <p:font typeface="Alfa Slab One"/>
      <p:regular r:id="rId9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93" roundtripDataSignature="AMtx7mg0i8KW6zmGfym1WIIiLkDghMyv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LexendMedium-regular.fntdata"/><Relationship Id="rId83" Type="http://schemas.openxmlformats.org/officeDocument/2006/relationships/font" Target="fonts/Roboto-boldItalic.fntdata"/><Relationship Id="rId42" Type="http://schemas.openxmlformats.org/officeDocument/2006/relationships/slide" Target="slides/slide37.xml"/><Relationship Id="rId86" Type="http://schemas.openxmlformats.org/officeDocument/2006/relationships/font" Target="fonts/Lexend-regular.fntdata"/><Relationship Id="rId41" Type="http://schemas.openxmlformats.org/officeDocument/2006/relationships/slide" Target="slides/slide36.xml"/><Relationship Id="rId85" Type="http://schemas.openxmlformats.org/officeDocument/2006/relationships/font" Target="fonts/LexendMedium-bold.fntdata"/><Relationship Id="rId44" Type="http://schemas.openxmlformats.org/officeDocument/2006/relationships/slide" Target="slides/slide39.xml"/><Relationship Id="rId88" Type="http://schemas.openxmlformats.org/officeDocument/2006/relationships/font" Target="fonts/RobotoMono-regular.fntdata"/><Relationship Id="rId43" Type="http://schemas.openxmlformats.org/officeDocument/2006/relationships/slide" Target="slides/slide38.xml"/><Relationship Id="rId87" Type="http://schemas.openxmlformats.org/officeDocument/2006/relationships/font" Target="fonts/Lexend-bold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RobotoMono-bold.fntdata"/><Relationship Id="rId80" Type="http://schemas.openxmlformats.org/officeDocument/2006/relationships/font" Target="fonts/Roboto-regular.fntdata"/><Relationship Id="rId82" Type="http://schemas.openxmlformats.org/officeDocument/2006/relationships/font" Target="fonts/Roboto-italic.fntdata"/><Relationship Id="rId81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font" Target="fonts/LexendSemiBold-bold.fntdata"/><Relationship Id="rId30" Type="http://schemas.openxmlformats.org/officeDocument/2006/relationships/slide" Target="slides/slide25.xml"/><Relationship Id="rId74" Type="http://schemas.openxmlformats.org/officeDocument/2006/relationships/font" Target="fonts/LexendSemiBold-regular.fntdata"/><Relationship Id="rId33" Type="http://schemas.openxmlformats.org/officeDocument/2006/relationships/slide" Target="slides/slide28.xml"/><Relationship Id="rId77" Type="http://schemas.openxmlformats.org/officeDocument/2006/relationships/font" Target="fonts/ProximaNova-bold.fntdata"/><Relationship Id="rId32" Type="http://schemas.openxmlformats.org/officeDocument/2006/relationships/slide" Target="slides/slide27.xml"/><Relationship Id="rId76" Type="http://schemas.openxmlformats.org/officeDocument/2006/relationships/font" Target="fonts/ProximaNova-regular.fntdata"/><Relationship Id="rId35" Type="http://schemas.openxmlformats.org/officeDocument/2006/relationships/slide" Target="slides/slide30.xml"/><Relationship Id="rId79" Type="http://schemas.openxmlformats.org/officeDocument/2006/relationships/font" Target="fonts/ProximaNova-boldItalic.fntdata"/><Relationship Id="rId34" Type="http://schemas.openxmlformats.org/officeDocument/2006/relationships/slide" Target="slides/slide29.xml"/><Relationship Id="rId78" Type="http://schemas.openxmlformats.org/officeDocument/2006/relationships/font" Target="fonts/ProximaNova-italic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RobotoMono-boldItalic.fntdata"/><Relationship Id="rId90" Type="http://schemas.openxmlformats.org/officeDocument/2006/relationships/font" Target="fonts/RobotoMono-italic.fntdata"/><Relationship Id="rId93" Type="http://customschemas.google.com/relationships/presentationmetadata" Target="metadata"/><Relationship Id="rId92" Type="http://schemas.openxmlformats.org/officeDocument/2006/relationships/font" Target="fonts/AlfaSlabOne-regular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b5fefa2960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g2b5fefa29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dcccd1e6f5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2dcccd1e6f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dcccd1e6f5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2dcccd1e6f5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dcccd1e6f5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2dcccd1e6f5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dcccd1e6f5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2dcccd1e6f5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dcccd1e6f5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2dcccd1e6f5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dcccd1e6f5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2dcccd1e6f5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dcccd1e6f5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2dcccd1e6f5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3a9fef0a0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33a9fef0a0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3a9fef0a05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g33a9fef0a05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3a9fef0a05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g33a9fef0a05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21c736ca7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g3521c736c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Lo que todos sabemos o usamos son los archivos txt, entonces tomemos como partido esos archivos para diferenciarlos de los html.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Los archivos txt </a:t>
            </a:r>
            <a:r>
              <a:rPr b="0" i="0" lang="es-MX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Puede abrirse y leerse con cualquier editor de texto simple, pero carece de formato y elementos visuales.Pero los archivos HTML tiene formato de estructura jerárquica basada en </a:t>
            </a:r>
            <a:r>
              <a:rPr b="0" i="0" lang="es-MX" u="sng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etiquetas</a:t>
            </a:r>
            <a:r>
              <a:rPr b="0" i="0" lang="es-MX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que nos permite  ejemplo como vemos la etiqueta </a:t>
            </a:r>
            <a:r>
              <a:rPr lang="es-MX"/>
              <a:t>&lt;a&gt;</a:t>
            </a:r>
            <a:r>
              <a:rPr b="0" i="0" lang="es-MX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para enlaces o img para imágenes y por consiguiente Los navegadores web interpretan estas etiquetas y renderizan archivos HTML para que los usuarios puedan ver páginas web con formato, imágenes, enlaces, etc.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s-MX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Seguramente te Preguntaras como se hacen las paginas web como Facebook, Instagram, youtube.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s-MX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Acá aparece inicialmente nuestro querido HTML, pero que será eso?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s-MX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Su significado es lenguaje de marcado de hipertexto,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s-MX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Y proporciona una estructura básica  de una pagina web.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s-MX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Pero como es esa estructura?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s-MX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Se compone en etiquetas que nos permite describir el contenido de la pagina.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s-MX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Tenemos etiquetas para imágenes, enlaces, titulo.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s-MX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La extensión de este fucking archivo es html, recordar tenemos extensión txt que es de texto.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MX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Pero la diferencia es que Los navegadores web interpretan estas etiquetas y renderizan archivos HTML para  que el yuscu y ustedes puedan ver páginas web con formato, imágenes, enlaces, etc.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3a9fef0a05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g33a9fef0a05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dcccd1e6f5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g2dcccd1e6f5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3a9fef0a05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" name="Google Shape;540;g33a9fef0a05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3b9de215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g33b9de215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3b9de215e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7" name="Google Shape;597;g33b9de215e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3b9de215e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5" name="Google Shape;615;g33b9de215e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3b9de215ec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3" name="Google Shape;633;g33b9de215e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3b9de215ec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0" name="Google Shape;650;g33b9de215ec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33bbbd9375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3" name="Google Shape;673;g33bbbd937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3bbbd9375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2" name="Google Shape;692;g33bbbd9375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b62c6073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g2b62c6073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3bbbd9375c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0" name="Google Shape;710;g33bbbd9375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33bbbd9375c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g33bbbd9375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3c7130266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3" name="Google Shape;743;g33c7130266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33c7130266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8" name="Google Shape;758;g33c7130266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33c7130266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3" name="Google Shape;773;g33c7130266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33c71302668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8" name="Google Shape;788;g33c71302668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33c71302668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4" name="Google Shape;804;g33c7130266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Explica los atributos y metodos de personaje.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33c71302668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0" name="Google Shape;820;g33c71302668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Explica los atributos y metodos de personaje.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33ca509e877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7" name="Google Shape;837;g33ca509e877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Explica los atributos y metodos de personaje.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3ca509e877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4" name="Google Shape;854;g33ca509e877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Explica los atributos y metodos de personaje.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442940d35e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g3442940d35e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33d8718b92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6" name="Google Shape;896;g33d8718b92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Explica los atributos y metodos de personaje.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33d8718b92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6" name="Google Shape;946;g33d8718b92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Explica los atributos y metodos de personaje.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2e3dc9efa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3" name="Google Shape;963;g2e3dc9efa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Explica los atributos y metodos de personaje.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2e3dc9efa9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7" name="Google Shape;977;g2e3dc9efa9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Explica los atributos y metodos de personaje.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2e3dc9efa9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1" name="Google Shape;991;g2e3dc9efa9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Explica los atributos y metodos de personaje.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2e3dc9efa9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8" name="Google Shape;1008;g2e3dc9efa9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Explica los atributos y metodos de personaje.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2e3dc9efa94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0" name="Google Shape;1080;g2e3dc9efa94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Explica los atributos y metodos de personaje.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2e3dc9efa94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2" name="Google Shape;1152;g2e3dc9efa94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Explica los atributos y metodos de personaje.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2e3dc9efa94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0" name="Google Shape;1170;g2e3dc9efa94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Explica los atributos y metodos de personaje.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2e3dc9efa94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5" name="Google Shape;1235;g2e3dc9efa94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Explica los atributos y metodos de personaje.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442940d35e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3442940d35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2e3dc9efa94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2" name="Google Shape;1302;g2e3dc9efa94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Explica los atributos y metodos de personaje.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2e3eb321e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5" name="Google Shape;1345;g2e3eb321e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Explica los atributos y metodos de personaje.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2e3fd2adc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8" name="Google Shape;1388;g2e3fd2adc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Explica los atributos y metodos de personaje.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2e3fd2adc42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6" name="Google Shape;1456;g2e3fd2adc42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Explica los atributos y metodos de personaje.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g2e3fd2adc42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2" name="Google Shape;1522;g2e3fd2adc42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Explica los atributos y metodos de personaje.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2e41a57d65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8" name="Google Shape;1588;g2e41a57d65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Explica los atributos y metodos de personaje.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2e433dce41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4" name="Google Shape;1654;g2e433dce41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Explica los atributos y metodos de personaje.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g2e433dce413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3" name="Google Shape;1673;g2e433dce413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Explica los atributos y metodos de personaje.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3441c28a9d3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0" name="Google Shape;1690;g3441c28a9d3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Explica los atributos y metodos de personaje.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g3441c28a9d3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5" name="Google Shape;1705;g3441c28a9d3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Explica los atributos y metodos de personaje.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164810ec4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3164810ec4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g3441c28a9d3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1" name="Google Shape;1721;g3441c28a9d3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Explica los atributos y metodos de personaje.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3441c28a9d3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2" name="Google Shape;1742;g3441c28a9d3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Explica los atributos y metodos de personaje.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3441c28a9d3_2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0" name="Google Shape;1760;g3441c28a9d3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Explica los atributos y metodos de personaje.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g3441c28a9d3_2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5" name="Google Shape;1775;g3441c28a9d3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Explica los atributos y metodos de personaje.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g3441c28a9d3_2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1" name="Google Shape;1791;g3441c28a9d3_2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Explica los atributos y metodos de personaje.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g3441c28a9d3_2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5" name="Google Shape;1805;g3441c28a9d3_2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Explica los atributos y metodos de personaje.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g3441c28a9d3_2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9" name="Google Shape;1819;g3441c28a9d3_2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Explica los atributos y metodos de personaje.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g3442940d3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0" name="Google Shape;1880;g3442940d3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Explica los atributos y metodos de personaje.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337f8309f0a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7" name="Google Shape;1897;g337f8309f0a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dcccd1e6f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2dcccd1e6f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dcccd1e6f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2dcccd1e6f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dcccd1e6f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2dcccd1e6f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b5fefa2960_0_1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b5fefa2960_0_1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7" name="Google Shape;47;g2b5fefa2960_0_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2b5fefa2960_0_113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g2b5fefa2960_0_113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g2b5fefa2960_0_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b5fefa2960_0_119"/>
          <p:cNvSpPr/>
          <p:nvPr/>
        </p:nvSpPr>
        <p:spPr>
          <a:xfrm>
            <a:off x="-48750" y="3640639"/>
            <a:ext cx="9241500" cy="151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g2b5fefa2960_0_119"/>
          <p:cNvSpPr/>
          <p:nvPr/>
        </p:nvSpPr>
        <p:spPr>
          <a:xfrm>
            <a:off x="-48750" y="-13939"/>
            <a:ext cx="9241500" cy="36939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g2b5fefa2960_0_1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56" name="Google Shape;56;g2b5fefa2960_0_119"/>
          <p:cNvPicPr preferRelativeResize="0"/>
          <p:nvPr/>
        </p:nvPicPr>
        <p:blipFill rotWithShape="1">
          <a:blip r:embed="rId2">
            <a:alphaModFix/>
          </a:blip>
          <a:srcRect b="10159" l="0" r="0" t="0"/>
          <a:stretch/>
        </p:blipFill>
        <p:spPr>
          <a:xfrm>
            <a:off x="525775" y="996625"/>
            <a:ext cx="1740076" cy="171299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g2b5fefa2960_0_119"/>
          <p:cNvSpPr txBox="1"/>
          <p:nvPr>
            <p:ph type="ctrTitle"/>
          </p:nvPr>
        </p:nvSpPr>
        <p:spPr>
          <a:xfrm>
            <a:off x="2467225" y="1443625"/>
            <a:ext cx="64689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6000"/>
              <a:buNone/>
              <a:defRPr sz="6000">
                <a:solidFill>
                  <a:srgbClr val="1C458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6000"/>
              <a:buNone/>
              <a:defRPr sz="6000">
                <a:solidFill>
                  <a:srgbClr val="1C4587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6000"/>
              <a:buNone/>
              <a:defRPr sz="6000">
                <a:solidFill>
                  <a:srgbClr val="1C4587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6000"/>
              <a:buNone/>
              <a:defRPr sz="6000">
                <a:solidFill>
                  <a:srgbClr val="1C4587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6000"/>
              <a:buNone/>
              <a:defRPr sz="6000">
                <a:solidFill>
                  <a:srgbClr val="1C4587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6000"/>
              <a:buNone/>
              <a:defRPr sz="6000">
                <a:solidFill>
                  <a:srgbClr val="1C4587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6000"/>
              <a:buNone/>
              <a:defRPr sz="6000">
                <a:solidFill>
                  <a:srgbClr val="1C4587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6000"/>
              <a:buNone/>
              <a:defRPr sz="6000">
                <a:solidFill>
                  <a:srgbClr val="1C4587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6000"/>
              <a:buNone/>
              <a:defRPr sz="6000">
                <a:solidFill>
                  <a:srgbClr val="1C4587"/>
                </a:solidFill>
              </a:defRPr>
            </a:lvl9pPr>
          </a:lstStyle>
          <a:p/>
        </p:txBody>
      </p:sp>
      <p:sp>
        <p:nvSpPr>
          <p:cNvPr id="58" name="Google Shape;58;g2b5fefa2960_0_119"/>
          <p:cNvSpPr txBox="1"/>
          <p:nvPr/>
        </p:nvSpPr>
        <p:spPr>
          <a:xfrm>
            <a:off x="2467225" y="996625"/>
            <a:ext cx="2736300" cy="599400"/>
          </a:xfrm>
          <a:prstGeom prst="rect">
            <a:avLst/>
          </a:prstGeom>
          <a:noFill/>
          <a:ln>
            <a:noFill/>
          </a:ln>
          <a:effectLst>
            <a:outerShdw rotWithShape="0" algn="bl" dir="2280000" dist="28575">
              <a:srgbClr val="7F6000">
                <a:alpha val="4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MX" sz="4000" u="none" cap="none" strike="noStrike">
                <a:solidFill>
                  <a:srgbClr val="FFD966"/>
                </a:solidFill>
                <a:latin typeface="Lexend"/>
                <a:ea typeface="Lexend"/>
                <a:cs typeface="Lexend"/>
                <a:sym typeface="Lexend"/>
              </a:rPr>
              <a:t>PYTHON</a:t>
            </a:r>
            <a:endParaRPr b="1" i="0" sz="4000" u="none" cap="none" strike="noStrike">
              <a:solidFill>
                <a:srgbClr val="FFD9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" name="Google Shape;59;g2b5fefa2960_0_119"/>
          <p:cNvSpPr txBox="1"/>
          <p:nvPr/>
        </p:nvSpPr>
        <p:spPr>
          <a:xfrm>
            <a:off x="1975800" y="4000500"/>
            <a:ext cx="5192400" cy="8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MX" sz="1900" u="none" cap="none" strike="noStrike">
                <a:solidFill>
                  <a:srgbClr val="434343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Yuseff Mejia - Nicolas Zulaica</a:t>
            </a:r>
            <a:br>
              <a:rPr b="0" i="0" lang="es-MX" sz="1900" u="none" cap="none" strike="noStrike">
                <a:solidFill>
                  <a:srgbClr val="666666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r>
              <a:rPr b="0" i="0" lang="es-MX" sz="19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Agosto 2023</a:t>
            </a:r>
            <a:endParaRPr b="0" i="0" sz="1900" u="none" cap="none" strike="noStrike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12;g2b5fefa2960_0_76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g2b5fefa2960_0_76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4" name="Google Shape;14;g2b5fefa2960_0_76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" name="Google Shape;15;g2b5fefa2960_0_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2b5fefa2960_0_81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g2b5fefa2960_0_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2b5fefa2960_0_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g2b5fefa2960_0_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g2b5fefa2960_0_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2b5fefa2960_0_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g2b5fefa2960_0_8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g2b5fefa2960_0_8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g2b5fefa2960_0_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2b5fefa2960_0_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g2b5fefa2960_0_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2b5fefa2960_0_96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g2b5fefa2960_0_96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g2b5fefa2960_0_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2b5fefa2960_0_100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g2b5fefa2960_0_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2b5fefa2960_0_103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" name="Google Shape;40;g2b5fefa2960_0_10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g2b5fefa2960_0_103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2" name="Google Shape;42;g2b5fefa2960_0_103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" name="Google Shape;43;g2b5fefa2960_0_10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g2b5fefa2960_0_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2b5fefa2960_0_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b="0" i="0" sz="3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b="0" i="0" sz="3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b="0" i="0" sz="3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b="0" i="0" sz="3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b="0" i="0" sz="3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b="0" i="0" sz="3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b="0" i="0" sz="3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b="0" i="0" sz="3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b="0" i="0" sz="3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g2b5fefa2960_0_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b="0" i="0" sz="1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g2b5fefa2960_0_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yussefomar/pygame/blob/main/parte2/monoV7.py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4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4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yussefomar/pygame/blob/main/parte2/monoV8.py" TargetMode="External"/><Relationship Id="rId4" Type="http://schemas.openxmlformats.org/officeDocument/2006/relationships/image" Target="../media/image1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yussefomar/pygame/blob/main/parte2/monoV8.py" TargetMode="External"/><Relationship Id="rId4" Type="http://schemas.openxmlformats.org/officeDocument/2006/relationships/image" Target="../media/image13.jpg"/><Relationship Id="rId5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youtube.com/live/LnpLihAgtLk?si=E6forCHqcKJsmwSv" TargetMode="External"/><Relationship Id="rId4" Type="http://schemas.openxmlformats.org/officeDocument/2006/relationships/hyperlink" Target="https://youtube.com/playlist?list=PLmR1iN67mYJfs2CO78B8mQ0R4UbxrHXhb&amp;si=HUSwMswWF-_o2F6B" TargetMode="External"/><Relationship Id="rId5" Type="http://schemas.openxmlformats.org/officeDocument/2006/relationships/image" Target="../media/image2.jpg"/><Relationship Id="rId6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yussefomar/pygame/blob/main/parte2/monoV9.py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yussefomar/pygame/blob/main/parte2/monoV10.py" TargetMode="External"/><Relationship Id="rId4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yussefomar/pygame/blob/main/parte2/monoV10.py" TargetMode="External"/><Relationship Id="rId4" Type="http://schemas.openxmlformats.org/officeDocument/2006/relationships/image" Target="../media/image1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yussefomar/pygame/blob/main/parte2/monoV10.py" TargetMode="External"/><Relationship Id="rId4" Type="http://schemas.openxmlformats.org/officeDocument/2006/relationships/hyperlink" Target="https://github.com/yussefomar/pygame/blob/main/parte2/monoV10.py" TargetMode="External"/><Relationship Id="rId5" Type="http://schemas.openxmlformats.org/officeDocument/2006/relationships/hyperlink" Target="https://github.com/yussefomar/pygame/blob/main/parte2/monoV10.py" TargetMode="External"/><Relationship Id="rId6" Type="http://schemas.openxmlformats.org/officeDocument/2006/relationships/image" Target="../media/image1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yussefomar/pygame/blob/main/parte2/monoV10.py" TargetMode="External"/><Relationship Id="rId4" Type="http://schemas.openxmlformats.org/officeDocument/2006/relationships/hyperlink" Target="https://github.com/yussefomar/pygame/blob/main/parte2/monoV10.py" TargetMode="External"/><Relationship Id="rId5" Type="http://schemas.openxmlformats.org/officeDocument/2006/relationships/hyperlink" Target="https://github.com/yussefomar/pygame/blob/main/parte2/monoV10.py" TargetMode="External"/><Relationship Id="rId6" Type="http://schemas.openxmlformats.org/officeDocument/2006/relationships/image" Target="../media/image1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yussefomar/pygame/blob/main/parte2/monoV10.py" TargetMode="External"/><Relationship Id="rId4" Type="http://schemas.openxmlformats.org/officeDocument/2006/relationships/hyperlink" Target="https://github.com/yussefomar/pygame/blob/main/parte2/monoV10.py" TargetMode="External"/><Relationship Id="rId5" Type="http://schemas.openxmlformats.org/officeDocument/2006/relationships/hyperlink" Target="https://github.com/yussefomar/pygame/blob/main/parte2/monoV10.py" TargetMode="External"/><Relationship Id="rId6" Type="http://schemas.openxmlformats.org/officeDocument/2006/relationships/image" Target="../media/image1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yussefomar/pygame/blob/main/parte2/monoV10.py" TargetMode="External"/><Relationship Id="rId4" Type="http://schemas.openxmlformats.org/officeDocument/2006/relationships/hyperlink" Target="https://github.com/yussefomar/pygame/blob/main/parte2/monoV10.py" TargetMode="External"/><Relationship Id="rId5" Type="http://schemas.openxmlformats.org/officeDocument/2006/relationships/hyperlink" Target="https://github.com/yussefomar/pygame/blob/main/parte2/monoV10.py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ithub.com/yussefomar/pygame/blob/main/parte2/monoV12.py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ithub.com/yussefomar/pygame/blob/main/parte2/monoV12.py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yussefomar/pygame/blob/main/parte2/monoV12.py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github.com/yussefomar/pygame/tree/main/parte2/monoV13" TargetMode="External"/><Relationship Id="rId4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github.com/yussefomar/pygame/tree/main/parte2/monoV13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ithub.com/yussefomar/pygame/tree/main/parte2/monoV13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github.com/yussefomar/pygame/tree/main/parte2/monoV13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github.com/yussefomar/pygame/tree/main/parte2/monoV13" TargetMode="External"/><Relationship Id="rId4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github.com/yussefomar/pygame/tree/main/parte2/monoV13" TargetMode="External"/><Relationship Id="rId4" Type="http://schemas.openxmlformats.org/officeDocument/2006/relationships/image" Target="../media/image1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github.com/yussefomar/pygame/tree/main/parte2/monoV13" TargetMode="External"/><Relationship Id="rId4" Type="http://schemas.openxmlformats.org/officeDocument/2006/relationships/image" Target="../media/image1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github.com/yussefomar/pygame/tree/main/parte2/monoV13" TargetMode="External"/><Relationship Id="rId4" Type="http://schemas.openxmlformats.org/officeDocument/2006/relationships/image" Target="../media/image1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.png"/><Relationship Id="rId4" Type="http://schemas.openxmlformats.org/officeDocument/2006/relationships/image" Target="../media/image1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youtube.com/watch?v=LnpLihAgtLk" TargetMode="External"/><Relationship Id="rId4" Type="http://schemas.openxmlformats.org/officeDocument/2006/relationships/image" Target="../media/image4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github.com/yussefomar/pygame/tree/main/parte2/monoV14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github.com/yussefomar/pygame/tree/main/parte2/monoV14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0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github.com/yussefomar/pygame/tree/main/parte2/monoV15" TargetMode="External"/><Relationship Id="rId4" Type="http://schemas.openxmlformats.org/officeDocument/2006/relationships/image" Target="../media/image20.jpg"/><Relationship Id="rId5" Type="http://schemas.openxmlformats.org/officeDocument/2006/relationships/image" Target="../media/image21.png"/><Relationship Id="rId6" Type="http://schemas.openxmlformats.org/officeDocument/2006/relationships/image" Target="../media/image1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yussefomar/pygame/tree/main/parte2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7.png"/><Relationship Id="rId4" Type="http://schemas.openxmlformats.org/officeDocument/2006/relationships/hyperlink" Target="https://github.com/yussefomar/pygame/tree/main/parte2/monoV16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github.com/yussefomar/pygame/tree/main/parte2/monoV17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github.com/yussefomar/pygame/tree/main/parte2/monoV18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4.jpg"/><Relationship Id="rId4" Type="http://schemas.openxmlformats.org/officeDocument/2006/relationships/hyperlink" Target="https://github.com/yussefomar/pygame/tree/main/parte2/monoV19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4.jpg"/><Relationship Id="rId4" Type="http://schemas.openxmlformats.org/officeDocument/2006/relationships/image" Target="../media/image2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6.gif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3.png"/><Relationship Id="rId4" Type="http://schemas.openxmlformats.org/officeDocument/2006/relationships/image" Target="../media/image27.jpg"/><Relationship Id="rId5" Type="http://schemas.openxmlformats.org/officeDocument/2006/relationships/hyperlink" Target="https://github.com/yussefomar/pygame/tree/main/parte2/monoV20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7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2.png"/><Relationship Id="rId4" Type="http://schemas.openxmlformats.org/officeDocument/2006/relationships/hyperlink" Target="https://github.com/yussefomar/pygame/tree/main/parte2/monoV21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s://github.com/yussefomar/pygame/blob/main/monoV3.py" TargetMode="External"/><Relationship Id="rId4" Type="http://schemas.openxmlformats.org/officeDocument/2006/relationships/image" Target="../media/image2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b5fefa2960_0_0"/>
          <p:cNvSpPr/>
          <p:nvPr/>
        </p:nvSpPr>
        <p:spPr>
          <a:xfrm>
            <a:off x="-18975" y="0"/>
            <a:ext cx="9162900" cy="3788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" name="Google Shape;65;g2b5fefa2960_0_0"/>
          <p:cNvSpPr txBox="1"/>
          <p:nvPr>
            <p:ph idx="4294967295" type="ctrTitle"/>
          </p:nvPr>
        </p:nvSpPr>
        <p:spPr>
          <a:xfrm>
            <a:off x="2467225" y="1443625"/>
            <a:ext cx="64689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20000"/>
              <a:buFont typeface="Alfa Slab One"/>
              <a:buNone/>
            </a:pPr>
            <a:r>
              <a:rPr b="0" i="0" lang="es-MX" sz="5000" u="none" cap="none" strike="noStrike">
                <a:solidFill>
                  <a:srgbClr val="325895"/>
                </a:solidFill>
                <a:latin typeface="Alfa Slab One"/>
                <a:ea typeface="Alfa Slab One"/>
                <a:cs typeface="Alfa Slab One"/>
                <a:sym typeface="Alfa Slab One"/>
              </a:rPr>
              <a:t>Creando la parte</a:t>
            </a:r>
            <a:endParaRPr b="0" i="0" sz="5000" u="none" cap="none" strike="noStrike">
              <a:solidFill>
                <a:srgbClr val="325895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20000"/>
              <a:buFont typeface="Alfa Slab One"/>
              <a:buNone/>
            </a:pPr>
            <a:r>
              <a:rPr b="0" i="0" lang="es-MX" sz="5000" u="none" cap="none" strike="noStrike">
                <a:solidFill>
                  <a:srgbClr val="325895"/>
                </a:solidFill>
                <a:latin typeface="Alfa Slab One"/>
                <a:ea typeface="Alfa Slab One"/>
                <a:cs typeface="Alfa Slab One"/>
                <a:sym typeface="Alfa Slab One"/>
              </a:rPr>
              <a:t>gráfica de un videojuego</a:t>
            </a:r>
            <a:endParaRPr b="0" i="0" sz="5000" u="none" cap="none" strike="noStrike">
              <a:solidFill>
                <a:srgbClr val="325895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66" name="Google Shape;66;g2b5fefa2960_0_0"/>
          <p:cNvSpPr txBox="1"/>
          <p:nvPr/>
        </p:nvSpPr>
        <p:spPr>
          <a:xfrm>
            <a:off x="2632850" y="1067000"/>
            <a:ext cx="34572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s-MX" sz="1900" u="none" cap="none" strike="noStrike">
                <a:solidFill>
                  <a:srgbClr val="07A4FB"/>
                </a:solidFill>
                <a:latin typeface="Proxima Nova"/>
                <a:ea typeface="Proxima Nova"/>
                <a:cs typeface="Proxima Nova"/>
                <a:sym typeface="Proxima Nova"/>
              </a:rPr>
              <a:t>Pygame</a:t>
            </a:r>
            <a:endParaRPr b="1" i="0" sz="1900" u="none" cap="none" strike="noStrike">
              <a:solidFill>
                <a:srgbClr val="07A4F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Google Shape;67;g2b5fefa2960_0_0"/>
          <p:cNvSpPr txBox="1"/>
          <p:nvPr/>
        </p:nvSpPr>
        <p:spPr>
          <a:xfrm>
            <a:off x="2615850" y="4062525"/>
            <a:ext cx="3912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s-MX" sz="21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Yussef Mejia </a:t>
            </a:r>
            <a:endParaRPr b="1" i="0" sz="21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Google Shape;68;g2b5fefa2960_0_0"/>
          <p:cNvSpPr txBox="1"/>
          <p:nvPr/>
        </p:nvSpPr>
        <p:spPr>
          <a:xfrm>
            <a:off x="2541200" y="4599150"/>
            <a:ext cx="3912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MX" sz="19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Noviembre 2025 </a:t>
            </a:r>
            <a:endParaRPr b="0" i="0" sz="19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9" name="Google Shape;69;g2b5fefa2960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9550" y="84825"/>
            <a:ext cx="2964451" cy="15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dcccd1e6f5_0_74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g2dcccd1e6f5_0_74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9" name="Google Shape;209;g2dcccd1e6f5_0_74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0" name="Google Shape;210;g2dcccd1e6f5_0_74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1" name="Google Shape;211;g2dcccd1e6f5_0_74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2" name="Google Shape;212;g2dcccd1e6f5_0_74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3" name="Google Shape;213;g2dcccd1e6f5_0_74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214" name="Google Shape;214;g2dcccd1e6f5_0_74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subSuperficie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2dcccd1e6f5_0_74"/>
          <p:cNvSpPr txBox="1"/>
          <p:nvPr/>
        </p:nvSpPr>
        <p:spPr>
          <a:xfrm>
            <a:off x="214350" y="1076825"/>
            <a:ext cx="8427900" cy="3741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class Fondo(pygame.sprite.Sprite):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def __init__(self, ruta, posx, posy, scale_ancho, scale_alto):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pygame.sprite.Sprite.__init__(self)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</a:t>
            </a:r>
            <a:r>
              <a:rPr lang="es-MX" sz="1200">
                <a:solidFill>
                  <a:schemeClr val="dk2"/>
                </a:solidFill>
                <a:highlight>
                  <a:srgbClr val="A6C317"/>
                </a:highlight>
                <a:latin typeface="Proxima Nova"/>
                <a:ea typeface="Proxima Nova"/>
                <a:cs typeface="Proxima Nova"/>
                <a:sym typeface="Proxima Nova"/>
              </a:rPr>
              <a:t> self.hoja_sprite = pygame.image.load(ruta).convert()</a:t>
            </a:r>
            <a:endParaRPr sz="1200">
              <a:solidFill>
                <a:schemeClr val="dk2"/>
              </a:solidFill>
              <a:highlight>
                <a:srgbClr val="A6C317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#self.superficie = pygame.transform.scale(self.carga, (ancho, alto))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self.posx = posx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self.posy = posy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self.scale_ancho=scale_ancho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self.scale_alto=scale_alto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</a:t>
            </a:r>
            <a:r>
              <a:rPr lang="es-MX" sz="1200">
                <a:solidFill>
                  <a:schemeClr val="dk2"/>
                </a:solidFill>
                <a:highlight>
                  <a:srgbClr val="FF9900"/>
                </a:highlight>
                <a:latin typeface="Proxima Nova"/>
                <a:ea typeface="Proxima Nova"/>
                <a:cs typeface="Proxima Nova"/>
                <a:sym typeface="Proxima Nova"/>
              </a:rPr>
              <a:t>self.cuadros_animacion = {</a:t>
            </a:r>
            <a:endParaRPr sz="1200">
              <a:solidFill>
                <a:schemeClr val="dk2"/>
              </a:solidFill>
              <a:highlight>
                <a:srgbClr val="FF9900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rgbClr val="FF9900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    0: {"x": 10, "y": 345, "sprite_ancho": 230  , "sprite_alto": 272}</a:t>
            </a:r>
            <a:endParaRPr sz="1200">
              <a:solidFill>
                <a:schemeClr val="dk2"/>
              </a:solidFill>
              <a:highlight>
                <a:srgbClr val="FF9900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rgbClr val="FF9900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}</a:t>
            </a:r>
            <a:endParaRPr sz="1200">
              <a:solidFill>
                <a:schemeClr val="dk2"/>
              </a:solidFill>
              <a:highlight>
                <a:srgbClr val="FF9900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def obtener_superficie_actual(self):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sprite = self.cuadros_animacion[0]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</a:t>
            </a:r>
            <a:r>
              <a:rPr lang="es-MX" sz="1200">
                <a:solidFill>
                  <a:schemeClr val="dk2"/>
                </a:solidFill>
                <a:highlight>
                  <a:srgbClr val="FFFF00"/>
                </a:highlight>
                <a:latin typeface="Proxima Nova"/>
                <a:ea typeface="Proxima Nova"/>
                <a:cs typeface="Proxima Nova"/>
                <a:sym typeface="Proxima Nova"/>
              </a:rPr>
              <a:t>  superficie_fondo=self.hoja_sprite.subsurface((sprite["x"], sprite["y"], sprite["sprite_ancho"], sprite["sprite_alto"]))</a:t>
            </a:r>
            <a:endParaRPr sz="1200">
              <a:solidFill>
                <a:schemeClr val="dk2"/>
              </a:solidFill>
              <a:highlight>
                <a:srgbClr val="FFFF00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</a:t>
            </a:r>
            <a:r>
              <a:rPr lang="es-MX" sz="1200">
                <a:solidFill>
                  <a:schemeClr val="dk2"/>
                </a:solidFill>
                <a:highlight>
                  <a:srgbClr val="00FFFF"/>
                </a:highlight>
                <a:latin typeface="Proxima Nova"/>
                <a:ea typeface="Proxima Nova"/>
                <a:cs typeface="Proxima Nova"/>
                <a:sym typeface="Proxima Nova"/>
              </a:rPr>
              <a:t> superficie_fondo_escalado=pygame.transform.scale(superficie_fondo, (self.scale_ancho, self.scale_alto))</a:t>
            </a:r>
            <a:endParaRPr sz="1200">
              <a:solidFill>
                <a:schemeClr val="dk2"/>
              </a:solidFill>
              <a:highlight>
                <a:srgbClr val="00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return  superficie_fondo_escalado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6" name="Google Shape;216;g2dcccd1e6f5_0_74"/>
          <p:cNvSpPr txBox="1"/>
          <p:nvPr/>
        </p:nvSpPr>
        <p:spPr>
          <a:xfrm>
            <a:off x="458100" y="653825"/>
            <a:ext cx="48948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Código: </a:t>
            </a:r>
            <a:r>
              <a:rPr lang="es-MX" sz="1100" u="sng">
                <a:solidFill>
                  <a:schemeClr val="hlink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https://github.com/yussefomar/pygame/blob/main/parte2/monoV7.py</a:t>
            </a:r>
            <a:endParaRPr b="0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7" name="Google Shape;217;g2dcccd1e6f5_0_74"/>
          <p:cNvSpPr txBox="1"/>
          <p:nvPr/>
        </p:nvSpPr>
        <p:spPr>
          <a:xfrm>
            <a:off x="6269900" y="1917975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highlight>
                  <a:srgbClr val="A6C317"/>
                </a:highlight>
              </a:rPr>
              <a:t>1-</a:t>
            </a:r>
            <a:endParaRPr>
              <a:highlight>
                <a:srgbClr val="A6C31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highlight>
                  <a:schemeClr val="accent6"/>
                </a:highlight>
              </a:rPr>
              <a:t>2-</a:t>
            </a:r>
            <a:endParaRPr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highlight>
                  <a:srgbClr val="FFFF00"/>
                </a:highlight>
              </a:rPr>
              <a:t>3-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highlight>
                  <a:srgbClr val="00FFFF"/>
                </a:highlight>
              </a:rPr>
              <a:t>4-</a:t>
            </a:r>
            <a:endParaRPr>
              <a:highlight>
                <a:srgbClr val="00FFFF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dcccd1e6f5_0_94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g2dcccd1e6f5_0_94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4" name="Google Shape;224;g2dcccd1e6f5_0_94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5" name="Google Shape;225;g2dcccd1e6f5_0_94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6" name="Google Shape;226;g2dcccd1e6f5_0_94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7" name="Google Shape;227;g2dcccd1e6f5_0_94"/>
          <p:cNvSpPr/>
          <p:nvPr/>
        </p:nvSpPr>
        <p:spPr>
          <a:xfrm>
            <a:off x="-588550" y="488407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8" name="Google Shape;228;g2dcccd1e6f5_0_94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229" name="Google Shape;229;g2dcccd1e6f5_0_94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subSuperficie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2dcccd1e6f5_0_94"/>
          <p:cNvSpPr txBox="1"/>
          <p:nvPr/>
        </p:nvSpPr>
        <p:spPr>
          <a:xfrm>
            <a:off x="296900" y="947038"/>
            <a:ext cx="9333900" cy="41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Si, vamos a sacar el el cuadro de 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animación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de mario para que pueda caminar a su izquierda cuando presione la tecla izquierda.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1" name="Google Shape;231;g2dcccd1e6f5_0_94"/>
          <p:cNvSpPr txBox="1"/>
          <p:nvPr/>
        </p:nvSpPr>
        <p:spPr>
          <a:xfrm>
            <a:off x="533425" y="567325"/>
            <a:ext cx="39888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Sacar un sprite de la hoja de sprites?</a:t>
            </a:r>
            <a:endParaRPr b="0" i="0" sz="18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2" name="Google Shape;232;g2dcccd1e6f5_0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225" y="1712263"/>
            <a:ext cx="2482476" cy="256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2dcccd1e6f5_0_94"/>
          <p:cNvSpPr txBox="1"/>
          <p:nvPr/>
        </p:nvSpPr>
        <p:spPr>
          <a:xfrm>
            <a:off x="576500" y="4268650"/>
            <a:ext cx="1389000" cy="41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Una superficie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4" name="Google Shape;234;g2dcccd1e6f5_0_94"/>
          <p:cNvSpPr/>
          <p:nvPr/>
        </p:nvSpPr>
        <p:spPr>
          <a:xfrm>
            <a:off x="3047300" y="2715100"/>
            <a:ext cx="717600" cy="55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5" name="Google Shape;235;g2dcccd1e6f5_0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7357" y="1401291"/>
            <a:ext cx="2683231" cy="305722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2dcccd1e6f5_0_94"/>
          <p:cNvSpPr/>
          <p:nvPr/>
        </p:nvSpPr>
        <p:spPr>
          <a:xfrm>
            <a:off x="3754013" y="2286725"/>
            <a:ext cx="356400" cy="196800"/>
          </a:xfrm>
          <a:prstGeom prst="bracketPair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7" name="Google Shape;237;g2dcccd1e6f5_0_94"/>
          <p:cNvSpPr txBox="1"/>
          <p:nvPr/>
        </p:nvSpPr>
        <p:spPr>
          <a:xfrm>
            <a:off x="3827113" y="4458500"/>
            <a:ext cx="3318000" cy="41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3 subsuperficies para el cuadro de animacion caminar izquierda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8" name="Google Shape;238;g2dcccd1e6f5_0_94"/>
          <p:cNvSpPr/>
          <p:nvPr/>
        </p:nvSpPr>
        <p:spPr>
          <a:xfrm>
            <a:off x="6473050" y="2498525"/>
            <a:ext cx="717600" cy="55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9" name="Google Shape;239;g2dcccd1e6f5_0_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6098" y="2469425"/>
            <a:ext cx="1456950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2dcccd1e6f5_0_94"/>
          <p:cNvSpPr/>
          <p:nvPr/>
        </p:nvSpPr>
        <p:spPr>
          <a:xfrm>
            <a:off x="7446092" y="2219825"/>
            <a:ext cx="1556100" cy="834300"/>
          </a:xfrm>
          <a:prstGeom prst="bracketPair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dcccd1e6f5_0_117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g2dcccd1e6f5_0_117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7" name="Google Shape;247;g2dcccd1e6f5_0_117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8" name="Google Shape;248;g2dcccd1e6f5_0_117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9" name="Google Shape;249;g2dcccd1e6f5_0_117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0" name="Google Shape;250;g2dcccd1e6f5_0_117"/>
          <p:cNvSpPr/>
          <p:nvPr/>
        </p:nvSpPr>
        <p:spPr>
          <a:xfrm>
            <a:off x="-588550" y="488407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1" name="Google Shape;251;g2dcccd1e6f5_0_117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252" name="Google Shape;252;g2dcccd1e6f5_0_117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Animando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2dcccd1e6f5_0_117"/>
          <p:cNvSpPr txBox="1"/>
          <p:nvPr/>
        </p:nvSpPr>
        <p:spPr>
          <a:xfrm>
            <a:off x="516750" y="785438"/>
            <a:ext cx="39888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emulando</a:t>
            </a:r>
            <a:endParaRPr b="0" i="0" sz="18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4" name="Google Shape;254;g2dcccd1e6f5_0_117"/>
          <p:cNvSpPr txBox="1"/>
          <p:nvPr/>
        </p:nvSpPr>
        <p:spPr>
          <a:xfrm>
            <a:off x="596425" y="3677525"/>
            <a:ext cx="3002100" cy="728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que es lo que pasa? como lo emularias con el cuadro de 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animación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de la derecha?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5" name="Google Shape;255;g2dcccd1e6f5_0_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9173" y="1748388"/>
            <a:ext cx="1456950" cy="5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2dcccd1e6f5_0_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013" y="1393566"/>
            <a:ext cx="2828938" cy="211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2dcccd1e6f5_0_117"/>
          <p:cNvSpPr/>
          <p:nvPr/>
        </p:nvSpPr>
        <p:spPr>
          <a:xfrm>
            <a:off x="3887500" y="1720650"/>
            <a:ext cx="1275900" cy="55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" name="Google Shape;258;g2dcccd1e6f5_0_117"/>
          <p:cNvSpPr txBox="1"/>
          <p:nvPr/>
        </p:nvSpPr>
        <p:spPr>
          <a:xfrm>
            <a:off x="5050350" y="1027538"/>
            <a:ext cx="39888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sprite para correr</a:t>
            </a:r>
            <a:endParaRPr b="0" i="0" sz="18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dcccd1e6f5_0_141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g2dcccd1e6f5_0_141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5" name="Google Shape;265;g2dcccd1e6f5_0_141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6" name="Google Shape;266;g2dcccd1e6f5_0_141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7" name="Google Shape;267;g2dcccd1e6f5_0_141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8" name="Google Shape;268;g2dcccd1e6f5_0_141"/>
          <p:cNvSpPr/>
          <p:nvPr/>
        </p:nvSpPr>
        <p:spPr>
          <a:xfrm>
            <a:off x="-588550" y="488407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9" name="Google Shape;269;g2dcccd1e6f5_0_141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270" name="Google Shape;270;g2dcccd1e6f5_0_141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Animando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2dcccd1e6f5_0_141"/>
          <p:cNvSpPr txBox="1"/>
          <p:nvPr/>
        </p:nvSpPr>
        <p:spPr>
          <a:xfrm>
            <a:off x="516750" y="785438"/>
            <a:ext cx="39888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emulando</a:t>
            </a:r>
            <a:endParaRPr b="0" i="0" sz="18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2" name="Google Shape;272;g2dcccd1e6f5_0_141"/>
          <p:cNvSpPr txBox="1"/>
          <p:nvPr/>
        </p:nvSpPr>
        <p:spPr>
          <a:xfrm>
            <a:off x="596425" y="3677525"/>
            <a:ext cx="3002100" cy="728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que es lo que pasa? como lo emularias con el cuadro de animación de la derecha?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3" name="Google Shape;273;g2dcccd1e6f5_0_141"/>
          <p:cNvPicPr preferRelativeResize="0"/>
          <p:nvPr/>
        </p:nvPicPr>
        <p:blipFill rotWithShape="1">
          <a:blip r:embed="rId3">
            <a:alphaModFix/>
          </a:blip>
          <a:srcRect b="0" l="0" r="72404" t="0"/>
          <a:stretch/>
        </p:blipFill>
        <p:spPr>
          <a:xfrm>
            <a:off x="5449174" y="1748400"/>
            <a:ext cx="402050" cy="5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2dcccd1e6f5_0_1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013" y="1393566"/>
            <a:ext cx="2828938" cy="211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2dcccd1e6f5_0_141"/>
          <p:cNvSpPr/>
          <p:nvPr/>
        </p:nvSpPr>
        <p:spPr>
          <a:xfrm>
            <a:off x="3887500" y="1720650"/>
            <a:ext cx="1275900" cy="55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6" name="Google Shape;276;g2dcccd1e6f5_0_141"/>
          <p:cNvPicPr preferRelativeResize="0"/>
          <p:nvPr/>
        </p:nvPicPr>
        <p:blipFill rotWithShape="1">
          <a:blip r:embed="rId3">
            <a:alphaModFix/>
          </a:blip>
          <a:srcRect b="0" l="27393" r="32238" t="0"/>
          <a:stretch/>
        </p:blipFill>
        <p:spPr>
          <a:xfrm>
            <a:off x="6137000" y="1748400"/>
            <a:ext cx="588126" cy="5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2dcccd1e6f5_0_141"/>
          <p:cNvPicPr preferRelativeResize="0"/>
          <p:nvPr/>
        </p:nvPicPr>
        <p:blipFill rotWithShape="1">
          <a:blip r:embed="rId3">
            <a:alphaModFix/>
          </a:blip>
          <a:srcRect b="0" l="66197" r="0" t="0"/>
          <a:stretch/>
        </p:blipFill>
        <p:spPr>
          <a:xfrm>
            <a:off x="7010899" y="1748400"/>
            <a:ext cx="492475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2dcccd1e6f5_0_141"/>
          <p:cNvSpPr txBox="1"/>
          <p:nvPr/>
        </p:nvSpPr>
        <p:spPr>
          <a:xfrm>
            <a:off x="5297100" y="2341600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0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9" name="Google Shape;279;g2dcccd1e6f5_0_141"/>
          <p:cNvSpPr txBox="1"/>
          <p:nvPr/>
        </p:nvSpPr>
        <p:spPr>
          <a:xfrm>
            <a:off x="6077950" y="2341600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0" name="Google Shape;280;g2dcccd1e6f5_0_141"/>
          <p:cNvSpPr txBox="1"/>
          <p:nvPr/>
        </p:nvSpPr>
        <p:spPr>
          <a:xfrm>
            <a:off x="7010888" y="2341600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2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1" name="Google Shape;281;g2dcccd1e6f5_0_141"/>
          <p:cNvSpPr txBox="1"/>
          <p:nvPr/>
        </p:nvSpPr>
        <p:spPr>
          <a:xfrm>
            <a:off x="5297088" y="822825"/>
            <a:ext cx="39888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sprite para correr</a:t>
            </a:r>
            <a:endParaRPr b="0" i="0" sz="18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2" name="Google Shape;282;g2dcccd1e6f5_0_141"/>
          <p:cNvSpPr txBox="1"/>
          <p:nvPr/>
        </p:nvSpPr>
        <p:spPr>
          <a:xfrm>
            <a:off x="5449175" y="1259450"/>
            <a:ext cx="30021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1)lo paso a frame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3" name="Google Shape;283;g2dcccd1e6f5_0_141"/>
          <p:cNvSpPr txBox="1"/>
          <p:nvPr/>
        </p:nvSpPr>
        <p:spPr>
          <a:xfrm>
            <a:off x="5414150" y="2846150"/>
            <a:ext cx="36249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) lo que 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haría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es empezaria aumentar en uno el valor del frame para emular la 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animación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de correr.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frame=frame+1 ;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4" name="Google Shape;284;g2dcccd1e6f5_0_141"/>
          <p:cNvSpPr txBox="1"/>
          <p:nvPr/>
        </p:nvSpPr>
        <p:spPr>
          <a:xfrm>
            <a:off x="5414150" y="3746150"/>
            <a:ext cx="36249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) pero si voy al frame igual a 4 que pasaria? 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dcccd1e6f5_0_178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g2dcccd1e6f5_0_178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1" name="Google Shape;291;g2dcccd1e6f5_0_178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2" name="Google Shape;292;g2dcccd1e6f5_0_178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3" name="Google Shape;293;g2dcccd1e6f5_0_178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4" name="Google Shape;294;g2dcccd1e6f5_0_178"/>
          <p:cNvSpPr/>
          <p:nvPr/>
        </p:nvSpPr>
        <p:spPr>
          <a:xfrm>
            <a:off x="-588550" y="488407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5" name="Google Shape;295;g2dcccd1e6f5_0_178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296" name="Google Shape;296;g2dcccd1e6f5_0_178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Animando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2dcccd1e6f5_0_178"/>
          <p:cNvSpPr txBox="1"/>
          <p:nvPr/>
        </p:nvSpPr>
        <p:spPr>
          <a:xfrm>
            <a:off x="516750" y="785438"/>
            <a:ext cx="39888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emulando</a:t>
            </a:r>
            <a:endParaRPr b="0" i="0" sz="18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8" name="Google Shape;298;g2dcccd1e6f5_0_178"/>
          <p:cNvSpPr txBox="1"/>
          <p:nvPr/>
        </p:nvSpPr>
        <p:spPr>
          <a:xfrm>
            <a:off x="596425" y="3677525"/>
            <a:ext cx="3002100" cy="728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que es lo que pasa? como lo emularias con el cuadro de animación de la derecha?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99" name="Google Shape;299;g2dcccd1e6f5_0_178"/>
          <p:cNvPicPr preferRelativeResize="0"/>
          <p:nvPr/>
        </p:nvPicPr>
        <p:blipFill rotWithShape="1">
          <a:blip r:embed="rId3">
            <a:alphaModFix/>
          </a:blip>
          <a:srcRect b="0" l="0" r="72404" t="0"/>
          <a:stretch/>
        </p:blipFill>
        <p:spPr>
          <a:xfrm>
            <a:off x="5449174" y="1579850"/>
            <a:ext cx="402050" cy="5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2dcccd1e6f5_0_1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013" y="1393566"/>
            <a:ext cx="2828938" cy="2119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2dcccd1e6f5_0_178"/>
          <p:cNvSpPr/>
          <p:nvPr/>
        </p:nvSpPr>
        <p:spPr>
          <a:xfrm>
            <a:off x="3887500" y="1720650"/>
            <a:ext cx="1275900" cy="55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02" name="Google Shape;302;g2dcccd1e6f5_0_178"/>
          <p:cNvPicPr preferRelativeResize="0"/>
          <p:nvPr/>
        </p:nvPicPr>
        <p:blipFill rotWithShape="1">
          <a:blip r:embed="rId3">
            <a:alphaModFix/>
          </a:blip>
          <a:srcRect b="0" l="27393" r="32238" t="0"/>
          <a:stretch/>
        </p:blipFill>
        <p:spPr>
          <a:xfrm>
            <a:off x="6137000" y="1579850"/>
            <a:ext cx="588126" cy="5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2dcccd1e6f5_0_178"/>
          <p:cNvPicPr preferRelativeResize="0"/>
          <p:nvPr/>
        </p:nvPicPr>
        <p:blipFill rotWithShape="1">
          <a:blip r:embed="rId3">
            <a:alphaModFix/>
          </a:blip>
          <a:srcRect b="0" l="66197" r="0" t="0"/>
          <a:stretch/>
        </p:blipFill>
        <p:spPr>
          <a:xfrm>
            <a:off x="7010899" y="1579850"/>
            <a:ext cx="492475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2dcccd1e6f5_0_178"/>
          <p:cNvSpPr txBox="1"/>
          <p:nvPr/>
        </p:nvSpPr>
        <p:spPr>
          <a:xfrm>
            <a:off x="5297100" y="2173050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0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5" name="Google Shape;305;g2dcccd1e6f5_0_178"/>
          <p:cNvSpPr txBox="1"/>
          <p:nvPr/>
        </p:nvSpPr>
        <p:spPr>
          <a:xfrm>
            <a:off x="6077950" y="2173050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1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6" name="Google Shape;306;g2dcccd1e6f5_0_178"/>
          <p:cNvSpPr txBox="1"/>
          <p:nvPr/>
        </p:nvSpPr>
        <p:spPr>
          <a:xfrm>
            <a:off x="7010888" y="2173050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2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7" name="Google Shape;307;g2dcccd1e6f5_0_178"/>
          <p:cNvSpPr txBox="1"/>
          <p:nvPr/>
        </p:nvSpPr>
        <p:spPr>
          <a:xfrm>
            <a:off x="5297088" y="654275"/>
            <a:ext cx="39888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sprite para correr</a:t>
            </a:r>
            <a:endParaRPr b="0" i="0" sz="18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8" name="Google Shape;308;g2dcccd1e6f5_0_178"/>
          <p:cNvSpPr txBox="1"/>
          <p:nvPr/>
        </p:nvSpPr>
        <p:spPr>
          <a:xfrm>
            <a:off x="5449175" y="1090900"/>
            <a:ext cx="30021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1)lo paso a frame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9" name="Google Shape;309;g2dcccd1e6f5_0_178"/>
          <p:cNvSpPr txBox="1"/>
          <p:nvPr/>
        </p:nvSpPr>
        <p:spPr>
          <a:xfrm>
            <a:off x="5414250" y="2530688"/>
            <a:ext cx="36249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2) lo que haría es empezaria aumentar en uno el valor del frame para emular la animación de correr.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frame=frame+1 ;</a:t>
            </a:r>
            <a:endParaRPr b="1"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0" name="Google Shape;310;g2dcccd1e6f5_0_178"/>
          <p:cNvSpPr txBox="1"/>
          <p:nvPr/>
        </p:nvSpPr>
        <p:spPr>
          <a:xfrm>
            <a:off x="5392188" y="3263200"/>
            <a:ext cx="37299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3) pero si voy al frame igual a 4 que pasaria?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no existe, por lo tanto cuando este en el 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último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frame valido en este caso 2, hay que volver al  frame 0 al frame 2 continuamente para emular caminar 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1" name="Google Shape;311;g2dcccd1e6f5_0_178"/>
          <p:cNvSpPr txBox="1"/>
          <p:nvPr/>
        </p:nvSpPr>
        <p:spPr>
          <a:xfrm>
            <a:off x="5163400" y="4106400"/>
            <a:ext cx="5027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      </a:t>
            </a:r>
            <a:r>
              <a:rPr lang="es-MX" sz="1100"/>
              <a:t>self.frame += 1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/>
              <a:t>        if self.frame &gt;= self.num_frames 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/>
              <a:t>            self.frame = 0</a:t>
            </a:r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dcccd1e6f5_0_206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" name="Google Shape;317;g2dcccd1e6f5_0_206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8" name="Google Shape;318;g2dcccd1e6f5_0_206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9" name="Google Shape;319;g2dcccd1e6f5_0_206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0" name="Google Shape;320;g2dcccd1e6f5_0_206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1" name="Google Shape;321;g2dcccd1e6f5_0_206"/>
          <p:cNvSpPr/>
          <p:nvPr/>
        </p:nvSpPr>
        <p:spPr>
          <a:xfrm>
            <a:off x="-588550" y="488407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2" name="Google Shape;322;g2dcccd1e6f5_0_206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323" name="Google Shape;323;g2dcccd1e6f5_0_206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Animando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g2dcccd1e6f5_0_206"/>
          <p:cNvSpPr txBox="1"/>
          <p:nvPr/>
        </p:nvSpPr>
        <p:spPr>
          <a:xfrm>
            <a:off x="6208450" y="822813"/>
            <a:ext cx="39888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voy a darle valores</a:t>
            </a:r>
            <a:endParaRPr b="0" i="0" sz="18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5" name="Google Shape;325;g2dcccd1e6f5_0_206"/>
          <p:cNvPicPr preferRelativeResize="0"/>
          <p:nvPr/>
        </p:nvPicPr>
        <p:blipFill rotWithShape="1">
          <a:blip r:embed="rId3">
            <a:alphaModFix/>
          </a:blip>
          <a:srcRect b="0" l="0" r="72404" t="0"/>
          <a:stretch/>
        </p:blipFill>
        <p:spPr>
          <a:xfrm>
            <a:off x="921024" y="1401813"/>
            <a:ext cx="402050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2dcccd1e6f5_0_206"/>
          <p:cNvSpPr/>
          <p:nvPr/>
        </p:nvSpPr>
        <p:spPr>
          <a:xfrm>
            <a:off x="4624050" y="1897513"/>
            <a:ext cx="1275900" cy="55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7" name="Google Shape;327;g2dcccd1e6f5_0_206"/>
          <p:cNvPicPr preferRelativeResize="0"/>
          <p:nvPr/>
        </p:nvPicPr>
        <p:blipFill rotWithShape="1">
          <a:blip r:embed="rId3">
            <a:alphaModFix/>
          </a:blip>
          <a:srcRect b="0" l="27393" r="32238" t="0"/>
          <a:stretch/>
        </p:blipFill>
        <p:spPr>
          <a:xfrm>
            <a:off x="1608850" y="1401813"/>
            <a:ext cx="588126" cy="5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2dcccd1e6f5_0_206"/>
          <p:cNvPicPr preferRelativeResize="0"/>
          <p:nvPr/>
        </p:nvPicPr>
        <p:blipFill rotWithShape="1">
          <a:blip r:embed="rId3">
            <a:alphaModFix/>
          </a:blip>
          <a:srcRect b="0" l="66197" r="0" t="0"/>
          <a:stretch/>
        </p:blipFill>
        <p:spPr>
          <a:xfrm>
            <a:off x="2482749" y="1401813"/>
            <a:ext cx="492475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2dcccd1e6f5_0_206"/>
          <p:cNvSpPr txBox="1"/>
          <p:nvPr/>
        </p:nvSpPr>
        <p:spPr>
          <a:xfrm>
            <a:off x="768950" y="1995013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0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0" name="Google Shape;330;g2dcccd1e6f5_0_206"/>
          <p:cNvSpPr txBox="1"/>
          <p:nvPr/>
        </p:nvSpPr>
        <p:spPr>
          <a:xfrm>
            <a:off x="1549800" y="1995013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1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1" name="Google Shape;331;g2dcccd1e6f5_0_206"/>
          <p:cNvSpPr txBox="1"/>
          <p:nvPr/>
        </p:nvSpPr>
        <p:spPr>
          <a:xfrm>
            <a:off x="2482738" y="1995013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2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2" name="Google Shape;332;g2dcccd1e6f5_0_206"/>
          <p:cNvSpPr txBox="1"/>
          <p:nvPr/>
        </p:nvSpPr>
        <p:spPr>
          <a:xfrm>
            <a:off x="635238" y="600288"/>
            <a:ext cx="39888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sprite para correr</a:t>
            </a:r>
            <a:endParaRPr b="0" i="0" sz="18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3" name="Google Shape;333;g2dcccd1e6f5_0_206"/>
          <p:cNvSpPr txBox="1"/>
          <p:nvPr/>
        </p:nvSpPr>
        <p:spPr>
          <a:xfrm>
            <a:off x="886100" y="1023288"/>
            <a:ext cx="30021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1)lo paso a frame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4" name="Google Shape;334;g2dcccd1e6f5_0_206"/>
          <p:cNvSpPr txBox="1"/>
          <p:nvPr/>
        </p:nvSpPr>
        <p:spPr>
          <a:xfrm>
            <a:off x="886100" y="2352650"/>
            <a:ext cx="36249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2) lo que haría es empezaria aumentar en uno el valor del frame para emular la animación de correr.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frame=frame+1 ;</a:t>
            </a:r>
            <a:endParaRPr b="1"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5" name="Google Shape;335;g2dcccd1e6f5_0_206"/>
          <p:cNvSpPr txBox="1"/>
          <p:nvPr/>
        </p:nvSpPr>
        <p:spPr>
          <a:xfrm>
            <a:off x="864038" y="3085163"/>
            <a:ext cx="37299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3) pero si voy al frame igual a 4 que pasaria?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no existe, por lo tanto cuando este en el último frame 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válido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en este caso 2, hay que volver al  frame 0 al frame 2 continuamente para emular caminar 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6" name="Google Shape;336;g2dcccd1e6f5_0_206"/>
          <p:cNvSpPr txBox="1"/>
          <p:nvPr/>
        </p:nvSpPr>
        <p:spPr>
          <a:xfrm>
            <a:off x="635250" y="3928363"/>
            <a:ext cx="5027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      </a:t>
            </a:r>
            <a:r>
              <a:rPr lang="es-MX" sz="1100"/>
              <a:t>self.frame  = self.frame + 1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/>
              <a:t>        if self.frame &gt;= self.num_frames 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/>
              <a:t>            self.frame = 0</a:t>
            </a:r>
            <a:endParaRPr sz="1100"/>
          </a:p>
        </p:txBody>
      </p:sp>
      <p:sp>
        <p:nvSpPr>
          <p:cNvPr id="337" name="Google Shape;337;g2dcccd1e6f5_0_206"/>
          <p:cNvSpPr txBox="1"/>
          <p:nvPr/>
        </p:nvSpPr>
        <p:spPr>
          <a:xfrm>
            <a:off x="6013000" y="1263325"/>
            <a:ext cx="3000000" cy="29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MX" sz="1100"/>
              <a:t>El código sigue este comportamiento en 10 actualizaciones: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MX" sz="1100"/>
              <a:t>- </a:t>
            </a:r>
            <a:r>
              <a:rPr b="1" lang="es-MX" sz="1100"/>
              <a:t>Frames generados</a:t>
            </a:r>
            <a:r>
              <a:rPr lang="es-MX" sz="1100"/>
              <a:t> → </a:t>
            </a:r>
            <a:r>
              <a:rPr lang="es-MX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[0, 1, 2, 0, 1, 2, 0, 1, 2, 0]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MX" sz="1100"/>
              <a:t>-</a:t>
            </a:r>
            <a:r>
              <a:rPr lang="es-MX" sz="1100"/>
              <a:t> </a:t>
            </a:r>
            <a:r>
              <a:rPr b="1" lang="es-MX" sz="1100"/>
              <a:t>Explicación paso a paso: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AutoNum type="arabicPeriod"/>
            </a:pPr>
            <a:r>
              <a:rPr b="1" lang="es-MX" sz="1100"/>
              <a:t>Inicia en </a:t>
            </a:r>
            <a:r>
              <a:rPr b="1" lang="es-MX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frame = 0</a:t>
            </a:r>
            <a:r>
              <a:rPr lang="es-MX" sz="1100"/>
              <a:t>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s-MX" sz="1100"/>
              <a:t>Aumenta en 1</a:t>
            </a:r>
            <a:r>
              <a:rPr lang="es-MX" sz="1100"/>
              <a:t> en cada iteración (</a:t>
            </a:r>
            <a:r>
              <a:rPr lang="es-MX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frame += 1</a:t>
            </a:r>
            <a:r>
              <a:rPr lang="es-MX" sz="1100"/>
              <a:t>).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s-MX" sz="1100"/>
              <a:t>Cuando llega a </a:t>
            </a:r>
            <a:r>
              <a:rPr b="1" lang="es-MX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num_frames</a:t>
            </a:r>
            <a:r>
              <a:rPr b="1" lang="es-MX" sz="1100"/>
              <a:t> (3), se reinicia a 0</a:t>
            </a:r>
            <a:r>
              <a:rPr lang="es-MX" sz="1100"/>
              <a:t>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s-MX" sz="1100"/>
              <a:t>Se repite el ciclo</a:t>
            </a:r>
            <a:r>
              <a:rPr lang="es-MX" sz="1100"/>
              <a:t>: </a:t>
            </a:r>
            <a:r>
              <a:rPr lang="es-MX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0 → 1 → 2 → 0 → 1 → 2 → ...</a:t>
            </a:r>
            <a:r>
              <a:rPr lang="es-MX" sz="1100"/>
              <a:t>.</a:t>
            </a:r>
            <a:endParaRPr sz="1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dcccd1e6f5_0_235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3" name="Google Shape;343;g2dcccd1e6f5_0_235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4" name="Google Shape;344;g2dcccd1e6f5_0_235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5" name="Google Shape;345;g2dcccd1e6f5_0_235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6" name="Google Shape;346;g2dcccd1e6f5_0_235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7" name="Google Shape;347;g2dcccd1e6f5_0_235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48" name="Google Shape;348;g2dcccd1e6f5_0_235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349" name="Google Shape;349;g2dcccd1e6f5_0_235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subSuperficie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g2dcccd1e6f5_0_235"/>
          <p:cNvSpPr txBox="1"/>
          <p:nvPr/>
        </p:nvSpPr>
        <p:spPr>
          <a:xfrm>
            <a:off x="139125" y="1252850"/>
            <a:ext cx="4894800" cy="272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AutoNum type="arabicPeriod"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Primero cargo la hoja de sprite, en este caso se llama todo.png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AutoNum type="arabicPeriod"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Segundo detectó  donde esta cada frame para la 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animación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de correr en este caso  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AutoNum type="arabicPeriod"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0 :está la posición x=10, y=345 con un ancho de sprite de 230 y 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alto de sprite de 272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1: —--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frame2: —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AutoNum type="arabicPeriod"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Tercero obtengo </a:t>
            </a:r>
            <a:r>
              <a:rPr b="1" lang="es-MX" sz="12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la </a:t>
            </a:r>
            <a:r>
              <a:rPr b="1" lang="es-MX" sz="12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subsuperficie del frame actual 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a partir de los datos sacados en el segundo punto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AutoNum type="arabicPeriod"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Tengo que actualizar los frames y si es el caso reiniciar a cero para empezar la 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animación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de nuevo.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1" name="Google Shape;351;g2dcccd1e6f5_0_235"/>
          <p:cNvSpPr txBox="1"/>
          <p:nvPr/>
        </p:nvSpPr>
        <p:spPr>
          <a:xfrm>
            <a:off x="418225" y="793375"/>
            <a:ext cx="48948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Pasos para obtener el fondo del juego</a:t>
            </a:r>
            <a:endParaRPr b="0" i="0" sz="18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2" name="Google Shape;352;g2dcccd1e6f5_0_235"/>
          <p:cNvSpPr/>
          <p:nvPr/>
        </p:nvSpPr>
        <p:spPr>
          <a:xfrm>
            <a:off x="4505550" y="3618375"/>
            <a:ext cx="1275900" cy="55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53" name="Google Shape;353;g2dcccd1e6f5_0_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1619" y="793366"/>
            <a:ext cx="2683231" cy="3057221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2dcccd1e6f5_0_235"/>
          <p:cNvSpPr/>
          <p:nvPr/>
        </p:nvSpPr>
        <p:spPr>
          <a:xfrm>
            <a:off x="6149752" y="2398847"/>
            <a:ext cx="1142100" cy="1356300"/>
          </a:xfrm>
          <a:prstGeom prst="bracketPair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5" name="Google Shape;355;g2dcccd1e6f5_0_235"/>
          <p:cNvSpPr txBox="1"/>
          <p:nvPr/>
        </p:nvSpPr>
        <p:spPr>
          <a:xfrm>
            <a:off x="6201350" y="3883463"/>
            <a:ext cx="1389000" cy="41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Una subsuperficie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3a9fef0a05_0_5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g33a9fef0a05_0_5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2" name="Google Shape;362;g33a9fef0a05_0_5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3" name="Google Shape;363;g33a9fef0a05_0_5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4" name="Google Shape;364;g33a9fef0a05_0_5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5" name="Google Shape;365;g33a9fef0a05_0_5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6" name="Google Shape;366;g33a9fef0a05_0_5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367" name="Google Shape;367;g33a9fef0a05_0_5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subSuperficie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g33a9fef0a05_0_5"/>
          <p:cNvSpPr txBox="1"/>
          <p:nvPr/>
        </p:nvSpPr>
        <p:spPr>
          <a:xfrm>
            <a:off x="214350" y="959125"/>
            <a:ext cx="8427900" cy="3741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class Mario(pygame.sprite.Sprite):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def __init__(self, ruta,color, posx, posy, scale_ancho, scale_alto):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pygame.sprite.Sprite.__init__(self)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</a:t>
            </a:r>
            <a:r>
              <a:rPr lang="es-MX" sz="1100">
                <a:solidFill>
                  <a:schemeClr val="dk2"/>
                </a:solidFill>
                <a:highlight>
                  <a:srgbClr val="A6C317"/>
                </a:highlight>
                <a:latin typeface="Proxima Nova"/>
                <a:ea typeface="Proxima Nova"/>
                <a:cs typeface="Proxima Nova"/>
                <a:sym typeface="Proxima Nova"/>
              </a:rPr>
              <a:t>self.hoja_sprite = pygame.image.load(ruta).convert()</a:t>
            </a:r>
            <a:endParaRPr sz="1100">
              <a:solidFill>
                <a:schemeClr val="dk2"/>
              </a:solidFill>
              <a:highlight>
                <a:srgbClr val="A6C317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self.frame = 0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self.num_frames=3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s-MX" sz="1100">
                <a:solidFill>
                  <a:schemeClr val="dk2"/>
                </a:solidFill>
                <a:highlight>
                  <a:srgbClr val="F09F0A"/>
                </a:highlight>
                <a:latin typeface="Proxima Nova"/>
                <a:ea typeface="Proxima Nova"/>
                <a:cs typeface="Proxima Nova"/>
                <a:sym typeface="Proxima Nova"/>
              </a:rPr>
              <a:t>     self.cuadros_animacion = {</a:t>
            </a:r>
            <a:endParaRPr sz="1100">
              <a:solidFill>
                <a:schemeClr val="dk2"/>
              </a:solidFill>
              <a:highlight>
                <a:srgbClr val="F09F0A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rgbClr val="F09F0A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    0: {"x": 10, "y": 200, "sprite_ancho": 20  , "sprite_alto": 40},</a:t>
            </a:r>
            <a:endParaRPr sz="1100">
              <a:solidFill>
                <a:schemeClr val="dk2"/>
              </a:solidFill>
              <a:highlight>
                <a:srgbClr val="F09F0A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rgbClr val="F09F0A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    1: {"x": 30, "y": 200, "sprite_ancho": 20  , "sprite_alto": 40},</a:t>
            </a:r>
            <a:endParaRPr sz="1100">
              <a:solidFill>
                <a:schemeClr val="dk2"/>
              </a:solidFill>
              <a:highlight>
                <a:srgbClr val="F09F0A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rgbClr val="F09F0A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    2: {"x": 50, "y": 200, "sprite_ancho": 20  , "sprite_alto": 40}</a:t>
            </a:r>
            <a:endParaRPr sz="1100">
              <a:solidFill>
                <a:schemeClr val="dk2"/>
              </a:solidFill>
              <a:highlight>
                <a:srgbClr val="F09F0A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rgbClr val="F09F0A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}</a:t>
            </a:r>
            <a:endParaRPr sz="1100">
              <a:solidFill>
                <a:schemeClr val="dk2"/>
              </a:solidFill>
              <a:highlight>
                <a:srgbClr val="F09F0A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def obtener_sprite_actual(self):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clip = </a:t>
            </a:r>
            <a:r>
              <a:rPr lang="es-MX" sz="1100">
                <a:solidFill>
                  <a:schemeClr val="dk2"/>
                </a:solidFill>
                <a:highlight>
                  <a:srgbClr val="FFFF00"/>
                </a:highlight>
                <a:latin typeface="Proxima Nova"/>
                <a:ea typeface="Proxima Nova"/>
                <a:cs typeface="Proxima Nova"/>
                <a:sym typeface="Proxima Nova"/>
              </a:rPr>
              <a:t>self.cuadros_animacion[self.frame  ]</a:t>
            </a:r>
            <a:endParaRPr sz="1100">
              <a:solidFill>
                <a:schemeClr val="dk2"/>
              </a:solidFill>
              <a:highlight>
                <a:srgbClr val="FFFF00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superficie_mario=self.hoja_sprite.subsurface(</a:t>
            </a:r>
            <a:r>
              <a:rPr lang="es-MX" sz="1100">
                <a:solidFill>
                  <a:schemeClr val="dk2"/>
                </a:solidFill>
                <a:highlight>
                  <a:srgbClr val="FFFF00"/>
                </a:highlight>
                <a:latin typeface="Proxima Nova"/>
                <a:ea typeface="Proxima Nova"/>
                <a:cs typeface="Proxima Nova"/>
                <a:sym typeface="Proxima Nova"/>
              </a:rPr>
              <a:t>(clip["x"], clip["y"], clip["sprite_ancho"], clip["sprite_ancho"])</a:t>
            </a: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superficie_mario.set_colorkey(self.color)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superficie_mario_escalado=pygame.transform.scale(superficie_mario, (self.scale_ancho, self.scale_alto))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return  superficie_mario_escalado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</a:t>
            </a:r>
            <a:r>
              <a:rPr lang="es-MX" sz="1100">
                <a:solidFill>
                  <a:schemeClr val="dk2"/>
                </a:solidFill>
                <a:highlight>
                  <a:srgbClr val="00FFFF"/>
                </a:highlight>
                <a:latin typeface="Proxima Nova"/>
                <a:ea typeface="Proxima Nova"/>
                <a:cs typeface="Proxima Nova"/>
                <a:sym typeface="Proxima Nova"/>
              </a:rPr>
              <a:t>def actualizar_frame(self):</a:t>
            </a:r>
            <a:endParaRPr sz="1100">
              <a:solidFill>
                <a:schemeClr val="dk2"/>
              </a:solidFill>
              <a:highlight>
                <a:srgbClr val="00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rgbClr val="00FFFF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self.frame += 1</a:t>
            </a:r>
            <a:endParaRPr sz="1100">
              <a:solidFill>
                <a:schemeClr val="dk2"/>
              </a:solidFill>
              <a:highlight>
                <a:srgbClr val="00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rgbClr val="00FFFF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if self.frame &gt;= self.num_frames  :</a:t>
            </a:r>
            <a:endParaRPr sz="1100">
              <a:solidFill>
                <a:schemeClr val="dk2"/>
              </a:solidFill>
              <a:highlight>
                <a:srgbClr val="00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rgbClr val="00FFFF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    self.frame = 0</a:t>
            </a:r>
            <a:endParaRPr sz="1100">
              <a:solidFill>
                <a:schemeClr val="dk2"/>
              </a:solidFill>
              <a:highlight>
                <a:srgbClr val="00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9" name="Google Shape;369;g33a9fef0a05_0_5"/>
          <p:cNvSpPr txBox="1"/>
          <p:nvPr/>
        </p:nvSpPr>
        <p:spPr>
          <a:xfrm>
            <a:off x="6269900" y="1917975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highlight>
                  <a:srgbClr val="A6C317"/>
                </a:highlight>
              </a:rPr>
              <a:t>1-</a:t>
            </a:r>
            <a:endParaRPr>
              <a:highlight>
                <a:srgbClr val="A6C31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highlight>
                  <a:schemeClr val="accent6"/>
                </a:highlight>
              </a:rPr>
              <a:t>2-</a:t>
            </a:r>
            <a:endParaRPr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highlight>
                  <a:srgbClr val="FFFF00"/>
                </a:highlight>
              </a:rPr>
              <a:t>3-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highlight>
                  <a:srgbClr val="00FFFF"/>
                </a:highlight>
              </a:rPr>
              <a:t>4-</a:t>
            </a:r>
            <a:endParaRPr>
              <a:highlight>
                <a:srgbClr val="00FFFF"/>
              </a:highlight>
            </a:endParaRPr>
          </a:p>
        </p:txBody>
      </p:sp>
      <p:sp>
        <p:nvSpPr>
          <p:cNvPr id="370" name="Google Shape;370;g33a9fef0a05_0_5"/>
          <p:cNvSpPr txBox="1"/>
          <p:nvPr/>
        </p:nvSpPr>
        <p:spPr>
          <a:xfrm>
            <a:off x="458100" y="653825"/>
            <a:ext cx="56412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Código: </a:t>
            </a:r>
            <a:r>
              <a:rPr lang="es-MX" sz="1100" u="sng">
                <a:solidFill>
                  <a:schemeClr val="hlink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https://github.com/yussefomar/pygame/blob/main/parte2/monoV8.py</a:t>
            </a:r>
            <a:endParaRPr b="0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1" name="Google Shape;371;g33a9fef0a05_0_5"/>
          <p:cNvSpPr txBox="1"/>
          <p:nvPr/>
        </p:nvSpPr>
        <p:spPr>
          <a:xfrm>
            <a:off x="7235375" y="3860175"/>
            <a:ext cx="2244300" cy="41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observas algo raro en el movimiento del personaje  mario?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si va muy rapido su caminata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72" name="Google Shape;372;g33a9fef0a05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6600" y="2064975"/>
            <a:ext cx="1612550" cy="161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3a9fef0a05_0_82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" name="Google Shape;378;g33a9fef0a05_0_82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9" name="Google Shape;379;g33a9fef0a05_0_82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0" name="Google Shape;380;g33a9fef0a05_0_82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1" name="Google Shape;381;g33a9fef0a05_0_82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2" name="Google Shape;382;g33a9fef0a05_0_82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83" name="Google Shape;383;g33a9fef0a05_0_82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384" name="Google Shape;384;g33a9fef0a05_0_82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subSuperficie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g33a9fef0a05_0_82"/>
          <p:cNvSpPr txBox="1"/>
          <p:nvPr/>
        </p:nvSpPr>
        <p:spPr>
          <a:xfrm>
            <a:off x="458100" y="653825"/>
            <a:ext cx="56412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Código: </a:t>
            </a:r>
            <a:r>
              <a:rPr lang="es-MX" sz="1100" u="sng">
                <a:solidFill>
                  <a:schemeClr val="hlink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https://github.com/yussefomar/pygame/blob/main/parte2/monoV8.py</a:t>
            </a:r>
            <a:endParaRPr b="0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6" name="Google Shape;386;g33a9fef0a05_0_82"/>
          <p:cNvSpPr txBox="1"/>
          <p:nvPr/>
        </p:nvSpPr>
        <p:spPr>
          <a:xfrm>
            <a:off x="506875" y="993850"/>
            <a:ext cx="3067200" cy="41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observas algo raro en el movimiento del personaje  mario?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si va muy rápido su caminata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87" name="Google Shape;387;g33a9fef0a05_0_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863" y="1661350"/>
            <a:ext cx="1411725" cy="141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33a9fef0a05_0_82"/>
          <p:cNvPicPr preferRelativeResize="0"/>
          <p:nvPr/>
        </p:nvPicPr>
        <p:blipFill rotWithShape="1">
          <a:blip r:embed="rId5">
            <a:alphaModFix/>
          </a:blip>
          <a:srcRect b="0" l="0" r="72404" t="0"/>
          <a:stretch/>
        </p:blipFill>
        <p:spPr>
          <a:xfrm>
            <a:off x="5185024" y="1412350"/>
            <a:ext cx="402050" cy="5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g33a9fef0a05_0_82"/>
          <p:cNvPicPr preferRelativeResize="0"/>
          <p:nvPr/>
        </p:nvPicPr>
        <p:blipFill rotWithShape="1">
          <a:blip r:embed="rId5">
            <a:alphaModFix/>
          </a:blip>
          <a:srcRect b="0" l="27393" r="32238" t="0"/>
          <a:stretch/>
        </p:blipFill>
        <p:spPr>
          <a:xfrm>
            <a:off x="5872850" y="1412350"/>
            <a:ext cx="588126" cy="5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33a9fef0a05_0_82"/>
          <p:cNvPicPr preferRelativeResize="0"/>
          <p:nvPr/>
        </p:nvPicPr>
        <p:blipFill rotWithShape="1">
          <a:blip r:embed="rId5">
            <a:alphaModFix/>
          </a:blip>
          <a:srcRect b="0" l="66197" r="0" t="0"/>
          <a:stretch/>
        </p:blipFill>
        <p:spPr>
          <a:xfrm>
            <a:off x="6746749" y="1425925"/>
            <a:ext cx="492475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33a9fef0a05_0_82"/>
          <p:cNvSpPr txBox="1"/>
          <p:nvPr/>
        </p:nvSpPr>
        <p:spPr>
          <a:xfrm>
            <a:off x="5032950" y="2005550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0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2" name="Google Shape;392;g33a9fef0a05_0_82"/>
          <p:cNvSpPr txBox="1"/>
          <p:nvPr/>
        </p:nvSpPr>
        <p:spPr>
          <a:xfrm>
            <a:off x="5813800" y="2005550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1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3" name="Google Shape;393;g33a9fef0a05_0_82"/>
          <p:cNvSpPr txBox="1"/>
          <p:nvPr/>
        </p:nvSpPr>
        <p:spPr>
          <a:xfrm>
            <a:off x="6746738" y="2005550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2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4" name="Google Shape;394;g33a9fef0a05_0_82"/>
          <p:cNvSpPr txBox="1"/>
          <p:nvPr/>
        </p:nvSpPr>
        <p:spPr>
          <a:xfrm>
            <a:off x="4975250" y="1076825"/>
            <a:ext cx="38355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1)Tenemos esto, como podriamos ralentizar su movimiento?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5" name="Google Shape;395;g33a9fef0a05_0_82"/>
          <p:cNvSpPr/>
          <p:nvPr/>
        </p:nvSpPr>
        <p:spPr>
          <a:xfrm>
            <a:off x="2750450" y="1818100"/>
            <a:ext cx="1623900" cy="50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96" name="Google Shape;396;g33a9fef0a05_0_82"/>
          <p:cNvPicPr preferRelativeResize="0"/>
          <p:nvPr/>
        </p:nvPicPr>
        <p:blipFill rotWithShape="1">
          <a:blip r:embed="rId5">
            <a:alphaModFix/>
          </a:blip>
          <a:srcRect b="0" l="0" r="72404" t="0"/>
          <a:stretch/>
        </p:blipFill>
        <p:spPr>
          <a:xfrm>
            <a:off x="2840336" y="3059475"/>
            <a:ext cx="402050" cy="5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33a9fef0a05_0_82"/>
          <p:cNvPicPr preferRelativeResize="0"/>
          <p:nvPr/>
        </p:nvPicPr>
        <p:blipFill rotWithShape="1">
          <a:blip r:embed="rId5">
            <a:alphaModFix/>
          </a:blip>
          <a:srcRect b="0" l="27393" r="32238" t="0"/>
          <a:stretch/>
        </p:blipFill>
        <p:spPr>
          <a:xfrm>
            <a:off x="3333912" y="3066263"/>
            <a:ext cx="588126" cy="5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g33a9fef0a05_0_82"/>
          <p:cNvPicPr preferRelativeResize="0"/>
          <p:nvPr/>
        </p:nvPicPr>
        <p:blipFill rotWithShape="1">
          <a:blip r:embed="rId5">
            <a:alphaModFix/>
          </a:blip>
          <a:srcRect b="0" l="66197" r="0" t="0"/>
          <a:stretch/>
        </p:blipFill>
        <p:spPr>
          <a:xfrm>
            <a:off x="4060211" y="3059475"/>
            <a:ext cx="492475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33a9fef0a05_0_82"/>
          <p:cNvSpPr txBox="1"/>
          <p:nvPr/>
        </p:nvSpPr>
        <p:spPr>
          <a:xfrm>
            <a:off x="2688263" y="3498750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0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0" name="Google Shape;400;g33a9fef0a05_0_82"/>
          <p:cNvSpPr txBox="1"/>
          <p:nvPr/>
        </p:nvSpPr>
        <p:spPr>
          <a:xfrm>
            <a:off x="3357300" y="3498750"/>
            <a:ext cx="5880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1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1" name="Google Shape;401;g33a9fef0a05_0_82"/>
          <p:cNvSpPr txBox="1"/>
          <p:nvPr/>
        </p:nvSpPr>
        <p:spPr>
          <a:xfrm>
            <a:off x="4060236" y="3498750"/>
            <a:ext cx="6297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2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2" name="Google Shape;402;g33a9fef0a05_0_82"/>
          <p:cNvSpPr txBox="1"/>
          <p:nvPr/>
        </p:nvSpPr>
        <p:spPr>
          <a:xfrm>
            <a:off x="4933400" y="2463275"/>
            <a:ext cx="41058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2-Sabemos que  nuestro juego procesa 60 frame por cada segundo, pero supongamos que lo hace en 9 frame por segundo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03" name="Google Shape;403;g33a9fef0a05_0_82"/>
          <p:cNvPicPr preferRelativeResize="0"/>
          <p:nvPr/>
        </p:nvPicPr>
        <p:blipFill rotWithShape="1">
          <a:blip r:embed="rId5">
            <a:alphaModFix/>
          </a:blip>
          <a:srcRect b="0" l="0" r="72404" t="0"/>
          <a:stretch/>
        </p:blipFill>
        <p:spPr>
          <a:xfrm>
            <a:off x="4819636" y="3066275"/>
            <a:ext cx="402050" cy="5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g33a9fef0a05_0_82"/>
          <p:cNvPicPr preferRelativeResize="0"/>
          <p:nvPr/>
        </p:nvPicPr>
        <p:blipFill rotWithShape="1">
          <a:blip r:embed="rId5">
            <a:alphaModFix/>
          </a:blip>
          <a:srcRect b="0" l="27393" r="32238" t="0"/>
          <a:stretch/>
        </p:blipFill>
        <p:spPr>
          <a:xfrm>
            <a:off x="5313212" y="3073063"/>
            <a:ext cx="588126" cy="5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g33a9fef0a05_0_82"/>
          <p:cNvPicPr preferRelativeResize="0"/>
          <p:nvPr/>
        </p:nvPicPr>
        <p:blipFill rotWithShape="1">
          <a:blip r:embed="rId5">
            <a:alphaModFix/>
          </a:blip>
          <a:srcRect b="0" l="66197" r="0" t="0"/>
          <a:stretch/>
        </p:blipFill>
        <p:spPr>
          <a:xfrm>
            <a:off x="6039511" y="3066275"/>
            <a:ext cx="492475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33a9fef0a05_0_82"/>
          <p:cNvSpPr txBox="1"/>
          <p:nvPr/>
        </p:nvSpPr>
        <p:spPr>
          <a:xfrm>
            <a:off x="4667563" y="3505550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0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7" name="Google Shape;407;g33a9fef0a05_0_82"/>
          <p:cNvSpPr txBox="1"/>
          <p:nvPr/>
        </p:nvSpPr>
        <p:spPr>
          <a:xfrm>
            <a:off x="5336600" y="3505550"/>
            <a:ext cx="5880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1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8" name="Google Shape;408;g33a9fef0a05_0_82"/>
          <p:cNvSpPr txBox="1"/>
          <p:nvPr/>
        </p:nvSpPr>
        <p:spPr>
          <a:xfrm>
            <a:off x="6039536" y="3505550"/>
            <a:ext cx="6297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2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09" name="Google Shape;409;g33a9fef0a05_0_82"/>
          <p:cNvPicPr preferRelativeResize="0"/>
          <p:nvPr/>
        </p:nvPicPr>
        <p:blipFill rotWithShape="1">
          <a:blip r:embed="rId5">
            <a:alphaModFix/>
          </a:blip>
          <a:srcRect b="0" l="0" r="72404" t="0"/>
          <a:stretch/>
        </p:blipFill>
        <p:spPr>
          <a:xfrm>
            <a:off x="6822186" y="3059475"/>
            <a:ext cx="402050" cy="5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g33a9fef0a05_0_82"/>
          <p:cNvPicPr preferRelativeResize="0"/>
          <p:nvPr/>
        </p:nvPicPr>
        <p:blipFill rotWithShape="1">
          <a:blip r:embed="rId5">
            <a:alphaModFix/>
          </a:blip>
          <a:srcRect b="0" l="27393" r="32238" t="0"/>
          <a:stretch/>
        </p:blipFill>
        <p:spPr>
          <a:xfrm>
            <a:off x="7315762" y="3066263"/>
            <a:ext cx="588126" cy="5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33a9fef0a05_0_82"/>
          <p:cNvPicPr preferRelativeResize="0"/>
          <p:nvPr/>
        </p:nvPicPr>
        <p:blipFill rotWithShape="1">
          <a:blip r:embed="rId5">
            <a:alphaModFix/>
          </a:blip>
          <a:srcRect b="0" l="66197" r="0" t="0"/>
          <a:stretch/>
        </p:blipFill>
        <p:spPr>
          <a:xfrm>
            <a:off x="8042061" y="3059475"/>
            <a:ext cx="492475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g33a9fef0a05_0_82"/>
          <p:cNvSpPr txBox="1"/>
          <p:nvPr/>
        </p:nvSpPr>
        <p:spPr>
          <a:xfrm>
            <a:off x="6670113" y="3498750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0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3" name="Google Shape;413;g33a9fef0a05_0_82"/>
          <p:cNvSpPr txBox="1"/>
          <p:nvPr/>
        </p:nvSpPr>
        <p:spPr>
          <a:xfrm>
            <a:off x="7339150" y="3498750"/>
            <a:ext cx="5880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1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4" name="Google Shape;414;g33a9fef0a05_0_82"/>
          <p:cNvSpPr txBox="1"/>
          <p:nvPr/>
        </p:nvSpPr>
        <p:spPr>
          <a:xfrm>
            <a:off x="8042086" y="3498750"/>
            <a:ext cx="6297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2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5" name="Google Shape;415;g33a9fef0a05_0_82"/>
          <p:cNvSpPr txBox="1"/>
          <p:nvPr/>
        </p:nvSpPr>
        <p:spPr>
          <a:xfrm>
            <a:off x="465742" y="3212575"/>
            <a:ext cx="16239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esta secuencia se haría en un segundo</a:t>
            </a:r>
            <a:endParaRPr b="1"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6" name="Google Shape;416;g33a9fef0a05_0_82"/>
          <p:cNvSpPr/>
          <p:nvPr/>
        </p:nvSpPr>
        <p:spPr>
          <a:xfrm>
            <a:off x="2080775" y="3160375"/>
            <a:ext cx="492600" cy="46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7" name="Google Shape;417;g33a9fef0a05_0_82"/>
          <p:cNvSpPr txBox="1"/>
          <p:nvPr/>
        </p:nvSpPr>
        <p:spPr>
          <a:xfrm>
            <a:off x="413550" y="3812350"/>
            <a:ext cx="2221500" cy="738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def actualizar_frame(self):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self.frame  = self.frame + 1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if self.frame &gt;= self.num_frames  :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    self.frame = 0</a:t>
            </a:r>
            <a:endParaRPr sz="900"/>
          </a:p>
        </p:txBody>
      </p:sp>
      <p:sp>
        <p:nvSpPr>
          <p:cNvPr id="418" name="Google Shape;418;g33a9fef0a05_0_82"/>
          <p:cNvSpPr txBox="1"/>
          <p:nvPr/>
        </p:nvSpPr>
        <p:spPr>
          <a:xfrm>
            <a:off x="5489560" y="3866150"/>
            <a:ext cx="35373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si tenemos 9 frame por segundo entonces cada frame dura en nuestra vista </a:t>
            </a:r>
            <a:r>
              <a:rPr b="1"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111 milisegundos! ,</a:t>
            </a: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estaria bueno mantener </a:t>
            </a: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más</a:t>
            </a: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tiempo cada frame para ver mejor el movimiento</a:t>
            </a:r>
            <a:r>
              <a:rPr b="1"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, que </a:t>
            </a:r>
            <a:r>
              <a:rPr b="1"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harías</a:t>
            </a:r>
            <a:r>
              <a:rPr b="1"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para lograr eso?</a:t>
            </a:r>
            <a:endParaRPr b="1"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9" name="Google Shape;419;g33a9fef0a05_0_82"/>
          <p:cNvSpPr txBox="1"/>
          <p:nvPr/>
        </p:nvSpPr>
        <p:spPr>
          <a:xfrm>
            <a:off x="2811450" y="3963225"/>
            <a:ext cx="2642700" cy="600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def obtener_superficie_actual(self):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clip = self.cuadros_animacion[self.frame  ]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3a9fef0a05_0_152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5" name="Google Shape;425;g33a9fef0a05_0_152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6" name="Google Shape;426;g33a9fef0a05_0_152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7" name="Google Shape;427;g33a9fef0a05_0_152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8" name="Google Shape;428;g33a9fef0a05_0_152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9" name="Google Shape;429;g33a9fef0a05_0_152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30" name="Google Shape;430;g33a9fef0a05_0_152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431" name="Google Shape;431;g33a9fef0a05_0_152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subSuperficie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2" name="Google Shape;432;g33a9fef0a05_0_152"/>
          <p:cNvPicPr preferRelativeResize="0"/>
          <p:nvPr/>
        </p:nvPicPr>
        <p:blipFill rotWithShape="1">
          <a:blip r:embed="rId3">
            <a:alphaModFix/>
          </a:blip>
          <a:srcRect b="0" l="0" r="72404" t="0"/>
          <a:stretch/>
        </p:blipFill>
        <p:spPr>
          <a:xfrm>
            <a:off x="2844961" y="869100"/>
            <a:ext cx="402050" cy="5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g33a9fef0a05_0_152"/>
          <p:cNvPicPr preferRelativeResize="0"/>
          <p:nvPr/>
        </p:nvPicPr>
        <p:blipFill rotWithShape="1">
          <a:blip r:embed="rId3">
            <a:alphaModFix/>
          </a:blip>
          <a:srcRect b="0" l="27393" r="32238" t="0"/>
          <a:stretch/>
        </p:blipFill>
        <p:spPr>
          <a:xfrm>
            <a:off x="3338537" y="875888"/>
            <a:ext cx="588126" cy="5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g33a9fef0a05_0_152"/>
          <p:cNvPicPr preferRelativeResize="0"/>
          <p:nvPr/>
        </p:nvPicPr>
        <p:blipFill rotWithShape="1">
          <a:blip r:embed="rId3">
            <a:alphaModFix/>
          </a:blip>
          <a:srcRect b="0" l="66197" r="0" t="0"/>
          <a:stretch/>
        </p:blipFill>
        <p:spPr>
          <a:xfrm>
            <a:off x="4064836" y="869100"/>
            <a:ext cx="492475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g33a9fef0a05_0_152"/>
          <p:cNvSpPr txBox="1"/>
          <p:nvPr/>
        </p:nvSpPr>
        <p:spPr>
          <a:xfrm>
            <a:off x="2692888" y="1308375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0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6" name="Google Shape;436;g33a9fef0a05_0_152"/>
          <p:cNvSpPr txBox="1"/>
          <p:nvPr/>
        </p:nvSpPr>
        <p:spPr>
          <a:xfrm>
            <a:off x="3361925" y="1308375"/>
            <a:ext cx="5880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1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7" name="Google Shape;437;g33a9fef0a05_0_152"/>
          <p:cNvSpPr txBox="1"/>
          <p:nvPr/>
        </p:nvSpPr>
        <p:spPr>
          <a:xfrm>
            <a:off x="4064861" y="1308375"/>
            <a:ext cx="6297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2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38" name="Google Shape;438;g33a9fef0a05_0_152"/>
          <p:cNvPicPr preferRelativeResize="0"/>
          <p:nvPr/>
        </p:nvPicPr>
        <p:blipFill rotWithShape="1">
          <a:blip r:embed="rId3">
            <a:alphaModFix/>
          </a:blip>
          <a:srcRect b="0" l="0" r="72404" t="0"/>
          <a:stretch/>
        </p:blipFill>
        <p:spPr>
          <a:xfrm>
            <a:off x="4824261" y="875900"/>
            <a:ext cx="402050" cy="5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g33a9fef0a05_0_152"/>
          <p:cNvPicPr preferRelativeResize="0"/>
          <p:nvPr/>
        </p:nvPicPr>
        <p:blipFill rotWithShape="1">
          <a:blip r:embed="rId3">
            <a:alphaModFix/>
          </a:blip>
          <a:srcRect b="0" l="27393" r="32238" t="0"/>
          <a:stretch/>
        </p:blipFill>
        <p:spPr>
          <a:xfrm>
            <a:off x="5317837" y="882688"/>
            <a:ext cx="588126" cy="5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g33a9fef0a05_0_152"/>
          <p:cNvPicPr preferRelativeResize="0"/>
          <p:nvPr/>
        </p:nvPicPr>
        <p:blipFill rotWithShape="1">
          <a:blip r:embed="rId3">
            <a:alphaModFix/>
          </a:blip>
          <a:srcRect b="0" l="66197" r="0" t="0"/>
          <a:stretch/>
        </p:blipFill>
        <p:spPr>
          <a:xfrm>
            <a:off x="6044136" y="875900"/>
            <a:ext cx="492475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g33a9fef0a05_0_152"/>
          <p:cNvSpPr txBox="1"/>
          <p:nvPr/>
        </p:nvSpPr>
        <p:spPr>
          <a:xfrm>
            <a:off x="4672188" y="1315175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0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2" name="Google Shape;442;g33a9fef0a05_0_152"/>
          <p:cNvSpPr txBox="1"/>
          <p:nvPr/>
        </p:nvSpPr>
        <p:spPr>
          <a:xfrm>
            <a:off x="5341225" y="1315175"/>
            <a:ext cx="5880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1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3" name="Google Shape;443;g33a9fef0a05_0_152"/>
          <p:cNvSpPr txBox="1"/>
          <p:nvPr/>
        </p:nvSpPr>
        <p:spPr>
          <a:xfrm>
            <a:off x="6044161" y="1315175"/>
            <a:ext cx="6297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2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44" name="Google Shape;444;g33a9fef0a05_0_152"/>
          <p:cNvPicPr preferRelativeResize="0"/>
          <p:nvPr/>
        </p:nvPicPr>
        <p:blipFill rotWithShape="1">
          <a:blip r:embed="rId3">
            <a:alphaModFix/>
          </a:blip>
          <a:srcRect b="0" l="0" r="72404" t="0"/>
          <a:stretch/>
        </p:blipFill>
        <p:spPr>
          <a:xfrm>
            <a:off x="6826811" y="869100"/>
            <a:ext cx="402050" cy="5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g33a9fef0a05_0_152"/>
          <p:cNvPicPr preferRelativeResize="0"/>
          <p:nvPr/>
        </p:nvPicPr>
        <p:blipFill rotWithShape="1">
          <a:blip r:embed="rId3">
            <a:alphaModFix/>
          </a:blip>
          <a:srcRect b="0" l="27393" r="32238" t="0"/>
          <a:stretch/>
        </p:blipFill>
        <p:spPr>
          <a:xfrm>
            <a:off x="7320387" y="875888"/>
            <a:ext cx="588126" cy="5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g33a9fef0a05_0_152"/>
          <p:cNvPicPr preferRelativeResize="0"/>
          <p:nvPr/>
        </p:nvPicPr>
        <p:blipFill rotWithShape="1">
          <a:blip r:embed="rId3">
            <a:alphaModFix/>
          </a:blip>
          <a:srcRect b="0" l="66197" r="0" t="0"/>
          <a:stretch/>
        </p:blipFill>
        <p:spPr>
          <a:xfrm>
            <a:off x="8046686" y="869100"/>
            <a:ext cx="492475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g33a9fef0a05_0_152"/>
          <p:cNvSpPr txBox="1"/>
          <p:nvPr/>
        </p:nvSpPr>
        <p:spPr>
          <a:xfrm>
            <a:off x="6674738" y="1308375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0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8" name="Google Shape;448;g33a9fef0a05_0_152"/>
          <p:cNvSpPr txBox="1"/>
          <p:nvPr/>
        </p:nvSpPr>
        <p:spPr>
          <a:xfrm>
            <a:off x="7343775" y="1308375"/>
            <a:ext cx="5880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1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9" name="Google Shape;449;g33a9fef0a05_0_152"/>
          <p:cNvSpPr txBox="1"/>
          <p:nvPr/>
        </p:nvSpPr>
        <p:spPr>
          <a:xfrm>
            <a:off x="8046711" y="1308375"/>
            <a:ext cx="6297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2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0" name="Google Shape;450;g33a9fef0a05_0_152"/>
          <p:cNvSpPr txBox="1"/>
          <p:nvPr/>
        </p:nvSpPr>
        <p:spPr>
          <a:xfrm>
            <a:off x="470367" y="1022200"/>
            <a:ext cx="16239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esta secuencia se haría en un segundo</a:t>
            </a:r>
            <a:endParaRPr b="1"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1" name="Google Shape;451;g33a9fef0a05_0_152"/>
          <p:cNvSpPr/>
          <p:nvPr/>
        </p:nvSpPr>
        <p:spPr>
          <a:xfrm>
            <a:off x="2085400" y="970000"/>
            <a:ext cx="492600" cy="46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2" name="Google Shape;452;g33a9fef0a05_0_152"/>
          <p:cNvSpPr txBox="1"/>
          <p:nvPr/>
        </p:nvSpPr>
        <p:spPr>
          <a:xfrm>
            <a:off x="418175" y="1621975"/>
            <a:ext cx="2221500" cy="738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def actualizar_frame(self):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self.frame  = self.frame + 1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if self.frame &gt;= self.num_frames  :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    self.frame = 0</a:t>
            </a:r>
            <a:endParaRPr sz="900"/>
          </a:p>
        </p:txBody>
      </p:sp>
      <p:sp>
        <p:nvSpPr>
          <p:cNvPr id="453" name="Google Shape;453;g33a9fef0a05_0_152"/>
          <p:cNvSpPr txBox="1"/>
          <p:nvPr/>
        </p:nvSpPr>
        <p:spPr>
          <a:xfrm>
            <a:off x="5494185" y="1675775"/>
            <a:ext cx="35373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si tenemos 9 frame por segundo entonces cada frame dura en nuestra vista </a:t>
            </a:r>
            <a:r>
              <a:rPr b="1"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111 milisegundos! ,</a:t>
            </a: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estaria bueno mantener más tiempo cada frame para ver mejor el movimiento</a:t>
            </a:r>
            <a:r>
              <a:rPr b="1"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, que harías para lograr eso?</a:t>
            </a:r>
            <a:endParaRPr b="1"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4" name="Google Shape;454;g33a9fef0a05_0_152"/>
          <p:cNvSpPr txBox="1"/>
          <p:nvPr/>
        </p:nvSpPr>
        <p:spPr>
          <a:xfrm>
            <a:off x="2816075" y="1772850"/>
            <a:ext cx="2642700" cy="600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def obtener_superficie_actual(self):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clip = self.cuadros_animacion[self.frame  ]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455" name="Google Shape;455;g33a9fef0a05_0_152"/>
          <p:cNvPicPr preferRelativeResize="0"/>
          <p:nvPr/>
        </p:nvPicPr>
        <p:blipFill rotWithShape="1">
          <a:blip r:embed="rId3">
            <a:alphaModFix/>
          </a:blip>
          <a:srcRect b="0" l="0" r="72404" t="0"/>
          <a:stretch/>
        </p:blipFill>
        <p:spPr>
          <a:xfrm>
            <a:off x="2835899" y="2686400"/>
            <a:ext cx="402050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g33a9fef0a05_0_152"/>
          <p:cNvSpPr txBox="1"/>
          <p:nvPr/>
        </p:nvSpPr>
        <p:spPr>
          <a:xfrm>
            <a:off x="2683825" y="3125675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0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57" name="Google Shape;457;g33a9fef0a05_0_152"/>
          <p:cNvPicPr preferRelativeResize="0"/>
          <p:nvPr/>
        </p:nvPicPr>
        <p:blipFill rotWithShape="1">
          <a:blip r:embed="rId3">
            <a:alphaModFix/>
          </a:blip>
          <a:srcRect b="0" l="27393" r="32238" t="0"/>
          <a:stretch/>
        </p:blipFill>
        <p:spPr>
          <a:xfrm>
            <a:off x="5308775" y="2699988"/>
            <a:ext cx="588126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33a9fef0a05_0_152"/>
          <p:cNvSpPr txBox="1"/>
          <p:nvPr/>
        </p:nvSpPr>
        <p:spPr>
          <a:xfrm>
            <a:off x="5332163" y="3132475"/>
            <a:ext cx="5880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1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59" name="Google Shape;459;g33a9fef0a05_0_152"/>
          <p:cNvPicPr preferRelativeResize="0"/>
          <p:nvPr/>
        </p:nvPicPr>
        <p:blipFill rotWithShape="1">
          <a:blip r:embed="rId3">
            <a:alphaModFix/>
          </a:blip>
          <a:srcRect b="0" l="66197" r="0" t="0"/>
          <a:stretch/>
        </p:blipFill>
        <p:spPr>
          <a:xfrm>
            <a:off x="8037624" y="2686400"/>
            <a:ext cx="492475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g33a9fef0a05_0_152"/>
          <p:cNvSpPr txBox="1"/>
          <p:nvPr/>
        </p:nvSpPr>
        <p:spPr>
          <a:xfrm>
            <a:off x="8037649" y="3125675"/>
            <a:ext cx="6297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2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1" name="Google Shape;461;g33a9fef0a05_0_152"/>
          <p:cNvSpPr txBox="1"/>
          <p:nvPr/>
        </p:nvSpPr>
        <p:spPr>
          <a:xfrm>
            <a:off x="461304" y="2839500"/>
            <a:ext cx="16239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esta secuencia se haría en un segundo</a:t>
            </a:r>
            <a:endParaRPr b="1"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2" name="Google Shape;462;g33a9fef0a05_0_152"/>
          <p:cNvSpPr/>
          <p:nvPr/>
        </p:nvSpPr>
        <p:spPr>
          <a:xfrm>
            <a:off x="2076338" y="2787300"/>
            <a:ext cx="492600" cy="46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63" name="Google Shape;463;g33a9fef0a05_0_152"/>
          <p:cNvPicPr preferRelativeResize="0"/>
          <p:nvPr/>
        </p:nvPicPr>
        <p:blipFill rotWithShape="1">
          <a:blip r:embed="rId3">
            <a:alphaModFix/>
          </a:blip>
          <a:srcRect b="0" l="0" r="72404" t="0"/>
          <a:stretch/>
        </p:blipFill>
        <p:spPr>
          <a:xfrm>
            <a:off x="3414999" y="2686400"/>
            <a:ext cx="402050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g33a9fef0a05_0_152"/>
          <p:cNvSpPr txBox="1"/>
          <p:nvPr/>
        </p:nvSpPr>
        <p:spPr>
          <a:xfrm>
            <a:off x="3262925" y="3125675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0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65" name="Google Shape;465;g33a9fef0a05_0_152"/>
          <p:cNvPicPr preferRelativeResize="0"/>
          <p:nvPr/>
        </p:nvPicPr>
        <p:blipFill rotWithShape="1">
          <a:blip r:embed="rId3">
            <a:alphaModFix/>
          </a:blip>
          <a:srcRect b="0" l="0" r="72404" t="0"/>
          <a:stretch/>
        </p:blipFill>
        <p:spPr>
          <a:xfrm>
            <a:off x="4039049" y="2686388"/>
            <a:ext cx="402050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g33a9fef0a05_0_152"/>
          <p:cNvSpPr txBox="1"/>
          <p:nvPr/>
        </p:nvSpPr>
        <p:spPr>
          <a:xfrm>
            <a:off x="3886975" y="3125663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0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67" name="Google Shape;467;g33a9fef0a05_0_152"/>
          <p:cNvPicPr preferRelativeResize="0"/>
          <p:nvPr/>
        </p:nvPicPr>
        <p:blipFill rotWithShape="1">
          <a:blip r:embed="rId3">
            <a:alphaModFix/>
          </a:blip>
          <a:srcRect b="0" l="27393" r="32238" t="0"/>
          <a:stretch/>
        </p:blipFill>
        <p:spPr>
          <a:xfrm>
            <a:off x="4569225" y="2693188"/>
            <a:ext cx="588126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g33a9fef0a05_0_152"/>
          <p:cNvSpPr txBox="1"/>
          <p:nvPr/>
        </p:nvSpPr>
        <p:spPr>
          <a:xfrm>
            <a:off x="4592613" y="3125675"/>
            <a:ext cx="5880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1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69" name="Google Shape;469;g33a9fef0a05_0_152"/>
          <p:cNvPicPr preferRelativeResize="0"/>
          <p:nvPr/>
        </p:nvPicPr>
        <p:blipFill rotWithShape="1">
          <a:blip r:embed="rId3">
            <a:alphaModFix/>
          </a:blip>
          <a:srcRect b="0" l="27393" r="32238" t="0"/>
          <a:stretch/>
        </p:blipFill>
        <p:spPr>
          <a:xfrm>
            <a:off x="6009712" y="2689788"/>
            <a:ext cx="588126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g33a9fef0a05_0_152"/>
          <p:cNvSpPr txBox="1"/>
          <p:nvPr/>
        </p:nvSpPr>
        <p:spPr>
          <a:xfrm>
            <a:off x="6033100" y="3122275"/>
            <a:ext cx="5880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1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71" name="Google Shape;471;g33a9fef0a05_0_152"/>
          <p:cNvPicPr preferRelativeResize="0"/>
          <p:nvPr/>
        </p:nvPicPr>
        <p:blipFill rotWithShape="1">
          <a:blip r:embed="rId3">
            <a:alphaModFix/>
          </a:blip>
          <a:srcRect b="0" l="66197" r="0" t="0"/>
          <a:stretch/>
        </p:blipFill>
        <p:spPr>
          <a:xfrm>
            <a:off x="6687399" y="2686400"/>
            <a:ext cx="492475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g33a9fef0a05_0_152"/>
          <p:cNvSpPr txBox="1"/>
          <p:nvPr/>
        </p:nvSpPr>
        <p:spPr>
          <a:xfrm>
            <a:off x="6687424" y="3125675"/>
            <a:ext cx="6297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2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73" name="Google Shape;473;g33a9fef0a05_0_152"/>
          <p:cNvPicPr preferRelativeResize="0"/>
          <p:nvPr/>
        </p:nvPicPr>
        <p:blipFill rotWithShape="1">
          <a:blip r:embed="rId3">
            <a:alphaModFix/>
          </a:blip>
          <a:srcRect b="0" l="66197" r="0" t="0"/>
          <a:stretch/>
        </p:blipFill>
        <p:spPr>
          <a:xfrm>
            <a:off x="7293899" y="2686400"/>
            <a:ext cx="492475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g33a9fef0a05_0_152"/>
          <p:cNvSpPr txBox="1"/>
          <p:nvPr/>
        </p:nvSpPr>
        <p:spPr>
          <a:xfrm>
            <a:off x="7293924" y="3125675"/>
            <a:ext cx="6297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2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5" name="Google Shape;475;g33a9fef0a05_0_152"/>
          <p:cNvSpPr txBox="1"/>
          <p:nvPr/>
        </p:nvSpPr>
        <p:spPr>
          <a:xfrm>
            <a:off x="296900" y="3374500"/>
            <a:ext cx="3191700" cy="738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def actualizar_frame(self):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self.frame  = self.frame + 1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if self.frame &gt;= self.num_frames</a:t>
            </a:r>
            <a:r>
              <a:rPr lang="es-MX" sz="900">
                <a:solidFill>
                  <a:srgbClr val="FF9900"/>
                </a:solidFill>
              </a:rPr>
              <a:t>*</a:t>
            </a:r>
            <a:r>
              <a:rPr lang="es-MX" sz="900">
                <a:solidFill>
                  <a:srgbClr val="FF9900"/>
                </a:solidFill>
              </a:rPr>
              <a:t> </a:t>
            </a:r>
            <a:r>
              <a:rPr lang="es-MX" sz="900">
                <a:solidFill>
                  <a:srgbClr val="FF9900"/>
                </a:solidFill>
              </a:rPr>
              <a:t>self.frame_delay</a:t>
            </a:r>
            <a:r>
              <a:rPr lang="es-MX" sz="900"/>
              <a:t>  :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    self.frame = 0</a:t>
            </a:r>
            <a:endParaRPr sz="900"/>
          </a:p>
        </p:txBody>
      </p:sp>
      <p:sp>
        <p:nvSpPr>
          <p:cNvPr id="476" name="Google Shape;476;g33a9fef0a05_0_152"/>
          <p:cNvSpPr txBox="1"/>
          <p:nvPr/>
        </p:nvSpPr>
        <p:spPr>
          <a:xfrm>
            <a:off x="3969125" y="3526950"/>
            <a:ext cx="3614100" cy="600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def obtener_superficie_actual(self):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clip = self.cuadros_animacion[self.frame </a:t>
            </a:r>
            <a:r>
              <a:rPr lang="es-MX" sz="900">
                <a:solidFill>
                  <a:schemeClr val="accent6"/>
                </a:solidFill>
              </a:rPr>
              <a:t>//self.frame_delay </a:t>
            </a:r>
            <a:r>
              <a:rPr lang="es-MX" sz="900"/>
              <a:t> ]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477" name="Google Shape;477;g33a9fef0a05_0_152"/>
          <p:cNvSpPr txBox="1"/>
          <p:nvPr/>
        </p:nvSpPr>
        <p:spPr>
          <a:xfrm>
            <a:off x="4814975" y="4113400"/>
            <a:ext cx="4374600" cy="60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si tenemos 9 frame por segundo entonces al repetir cada frame, la  duracion  en nuestra vista es  </a:t>
            </a:r>
            <a:r>
              <a:rPr b="1"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333</a:t>
            </a:r>
            <a:r>
              <a:rPr b="1"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milisegundos! ,</a:t>
            </a: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por lo tanto logramos matener mas un movimiento, y ver el movimiento </a:t>
            </a: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más</a:t>
            </a: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lento</a:t>
            </a:r>
            <a:endParaRPr b="1"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21c736ca7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-MX"/>
              <a:t>Video tutorial</a:t>
            </a:r>
            <a:endParaRPr/>
          </a:p>
        </p:txBody>
      </p:sp>
      <p:sp>
        <p:nvSpPr>
          <p:cNvPr id="75" name="Google Shape;75;g3521c736ca7_0_0"/>
          <p:cNvSpPr txBox="1"/>
          <p:nvPr>
            <p:ph idx="1" type="body"/>
          </p:nvPr>
        </p:nvSpPr>
        <p:spPr>
          <a:xfrm>
            <a:off x="311700" y="1015950"/>
            <a:ext cx="8520600" cy="1423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/>
              <a:t>link del vivo: </a:t>
            </a:r>
            <a:r>
              <a:rPr lang="es-MX" u="sng">
                <a:solidFill>
                  <a:schemeClr val="hlink"/>
                </a:solidFill>
                <a:hlinkClick r:id="rId3"/>
              </a:rPr>
              <a:t>https://www.youtube.com/live/LnpLihAgtLk?si=E6forCHqcKJsmwSv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u="sng"/>
              <a:t>Link de playlist ya más elaboradas de los vivos: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https://youtube.com/playlist?list=PLmR1iN67mYJfs2CO78B8mQ0R4UbxrHXhb&amp;si=HUSwMswWF-_o2F6B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g3521c736ca7_0_0"/>
          <p:cNvSpPr txBox="1"/>
          <p:nvPr/>
        </p:nvSpPr>
        <p:spPr>
          <a:xfrm>
            <a:off x="210525" y="4864725"/>
            <a:ext cx="22026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MX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Python: </a:t>
            </a:r>
            <a:r>
              <a:rPr b="0" i="0" lang="es-MX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Librerias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" name="Google Shape;77;g3521c736ca7_0_0" title="OIP (61)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3349" y="2439750"/>
            <a:ext cx="2733813" cy="21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g3521c736ca7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4025" y="2704150"/>
            <a:ext cx="3527400" cy="197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3a9fef0a05_0_279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3" name="Google Shape;483;g33a9fef0a05_0_279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4" name="Google Shape;484;g33a9fef0a05_0_279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5" name="Google Shape;485;g33a9fef0a05_0_279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6" name="Google Shape;486;g33a9fef0a05_0_279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7" name="Google Shape;487;g33a9fef0a05_0_279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8" name="Google Shape;488;g33a9fef0a05_0_279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489" name="Google Shape;489;g33a9fef0a05_0_279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subSuperficie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0" name="Google Shape;490;g33a9fef0a05_0_279"/>
          <p:cNvPicPr preferRelativeResize="0"/>
          <p:nvPr/>
        </p:nvPicPr>
        <p:blipFill rotWithShape="1">
          <a:blip r:embed="rId3">
            <a:alphaModFix/>
          </a:blip>
          <a:srcRect b="0" l="0" r="72404" t="0"/>
          <a:stretch/>
        </p:blipFill>
        <p:spPr>
          <a:xfrm>
            <a:off x="2753349" y="969300"/>
            <a:ext cx="402050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g33a9fef0a05_0_279"/>
          <p:cNvSpPr txBox="1"/>
          <p:nvPr/>
        </p:nvSpPr>
        <p:spPr>
          <a:xfrm>
            <a:off x="2601275" y="1408575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1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92" name="Google Shape;492;g33a9fef0a05_0_279"/>
          <p:cNvPicPr preferRelativeResize="0"/>
          <p:nvPr/>
        </p:nvPicPr>
        <p:blipFill rotWithShape="1">
          <a:blip r:embed="rId3">
            <a:alphaModFix/>
          </a:blip>
          <a:srcRect b="0" l="27393" r="32238" t="0"/>
          <a:stretch/>
        </p:blipFill>
        <p:spPr>
          <a:xfrm>
            <a:off x="5226225" y="982888"/>
            <a:ext cx="588126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g33a9fef0a05_0_279"/>
          <p:cNvSpPr txBox="1"/>
          <p:nvPr/>
        </p:nvSpPr>
        <p:spPr>
          <a:xfrm>
            <a:off x="5249613" y="1415375"/>
            <a:ext cx="5880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5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94" name="Google Shape;494;g33a9fef0a05_0_279"/>
          <p:cNvPicPr preferRelativeResize="0"/>
          <p:nvPr/>
        </p:nvPicPr>
        <p:blipFill rotWithShape="1">
          <a:blip r:embed="rId3">
            <a:alphaModFix/>
          </a:blip>
          <a:srcRect b="0" l="66197" r="0" t="0"/>
          <a:stretch/>
        </p:blipFill>
        <p:spPr>
          <a:xfrm>
            <a:off x="7978299" y="982888"/>
            <a:ext cx="492475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g33a9fef0a05_0_279"/>
          <p:cNvSpPr txBox="1"/>
          <p:nvPr/>
        </p:nvSpPr>
        <p:spPr>
          <a:xfrm>
            <a:off x="7978324" y="1422163"/>
            <a:ext cx="6297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9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6" name="Google Shape;496;g33a9fef0a05_0_279"/>
          <p:cNvSpPr txBox="1"/>
          <p:nvPr/>
        </p:nvSpPr>
        <p:spPr>
          <a:xfrm>
            <a:off x="254525" y="885225"/>
            <a:ext cx="21333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self.num_frames</a:t>
            </a:r>
            <a:r>
              <a:rPr lang="es-MX" sz="900">
                <a:solidFill>
                  <a:srgbClr val="FF9900"/>
                </a:solidFill>
              </a:rPr>
              <a:t>* self.frame_delay</a:t>
            </a:r>
            <a:endParaRPr sz="9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rgbClr val="FF9900"/>
                </a:solidFill>
              </a:rPr>
              <a:t> </a:t>
            </a:r>
            <a:r>
              <a:rPr lang="es-MX" sz="900">
                <a:solidFill>
                  <a:srgbClr val="0D0D0D"/>
                </a:solidFill>
              </a:rPr>
              <a:t>seria el total de frames</a:t>
            </a:r>
            <a:endParaRPr b="1" sz="10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7" name="Google Shape;497;g33a9fef0a05_0_279"/>
          <p:cNvSpPr/>
          <p:nvPr/>
        </p:nvSpPr>
        <p:spPr>
          <a:xfrm>
            <a:off x="1993788" y="1070200"/>
            <a:ext cx="492600" cy="46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98" name="Google Shape;498;g33a9fef0a05_0_279"/>
          <p:cNvPicPr preferRelativeResize="0"/>
          <p:nvPr/>
        </p:nvPicPr>
        <p:blipFill rotWithShape="1">
          <a:blip r:embed="rId3">
            <a:alphaModFix/>
          </a:blip>
          <a:srcRect b="0" l="0" r="72404" t="0"/>
          <a:stretch/>
        </p:blipFill>
        <p:spPr>
          <a:xfrm>
            <a:off x="3332449" y="969300"/>
            <a:ext cx="402050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g33a9fef0a05_0_279"/>
          <p:cNvSpPr txBox="1"/>
          <p:nvPr/>
        </p:nvSpPr>
        <p:spPr>
          <a:xfrm>
            <a:off x="3180375" y="1408575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2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00" name="Google Shape;500;g33a9fef0a05_0_279"/>
          <p:cNvPicPr preferRelativeResize="0"/>
          <p:nvPr/>
        </p:nvPicPr>
        <p:blipFill rotWithShape="1">
          <a:blip r:embed="rId3">
            <a:alphaModFix/>
          </a:blip>
          <a:srcRect b="0" l="0" r="72404" t="0"/>
          <a:stretch/>
        </p:blipFill>
        <p:spPr>
          <a:xfrm>
            <a:off x="3956499" y="969288"/>
            <a:ext cx="402050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g33a9fef0a05_0_279"/>
          <p:cNvSpPr txBox="1"/>
          <p:nvPr/>
        </p:nvSpPr>
        <p:spPr>
          <a:xfrm>
            <a:off x="3804425" y="1408563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3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02" name="Google Shape;502;g33a9fef0a05_0_279"/>
          <p:cNvPicPr preferRelativeResize="0"/>
          <p:nvPr/>
        </p:nvPicPr>
        <p:blipFill rotWithShape="1">
          <a:blip r:embed="rId3">
            <a:alphaModFix/>
          </a:blip>
          <a:srcRect b="0" l="27393" r="32238" t="0"/>
          <a:stretch/>
        </p:blipFill>
        <p:spPr>
          <a:xfrm>
            <a:off x="4486675" y="976088"/>
            <a:ext cx="588126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g33a9fef0a05_0_279"/>
          <p:cNvSpPr txBox="1"/>
          <p:nvPr/>
        </p:nvSpPr>
        <p:spPr>
          <a:xfrm>
            <a:off x="4510063" y="1408575"/>
            <a:ext cx="5880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4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04" name="Google Shape;504;g33a9fef0a05_0_279"/>
          <p:cNvPicPr preferRelativeResize="0"/>
          <p:nvPr/>
        </p:nvPicPr>
        <p:blipFill rotWithShape="1">
          <a:blip r:embed="rId3">
            <a:alphaModFix/>
          </a:blip>
          <a:srcRect b="0" l="27393" r="32238" t="0"/>
          <a:stretch/>
        </p:blipFill>
        <p:spPr>
          <a:xfrm>
            <a:off x="5927162" y="972688"/>
            <a:ext cx="588126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g33a9fef0a05_0_279"/>
          <p:cNvSpPr txBox="1"/>
          <p:nvPr/>
        </p:nvSpPr>
        <p:spPr>
          <a:xfrm>
            <a:off x="5950550" y="1405175"/>
            <a:ext cx="5880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6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06" name="Google Shape;506;g33a9fef0a05_0_279"/>
          <p:cNvPicPr preferRelativeResize="0"/>
          <p:nvPr/>
        </p:nvPicPr>
        <p:blipFill rotWithShape="1">
          <a:blip r:embed="rId3">
            <a:alphaModFix/>
          </a:blip>
          <a:srcRect b="0" l="66197" r="0" t="0"/>
          <a:stretch/>
        </p:blipFill>
        <p:spPr>
          <a:xfrm>
            <a:off x="6604849" y="969300"/>
            <a:ext cx="492475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g33a9fef0a05_0_279"/>
          <p:cNvSpPr txBox="1"/>
          <p:nvPr/>
        </p:nvSpPr>
        <p:spPr>
          <a:xfrm>
            <a:off x="6604874" y="1408575"/>
            <a:ext cx="6297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7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08" name="Google Shape;508;g33a9fef0a05_0_279"/>
          <p:cNvPicPr preferRelativeResize="0"/>
          <p:nvPr/>
        </p:nvPicPr>
        <p:blipFill rotWithShape="1">
          <a:blip r:embed="rId3">
            <a:alphaModFix/>
          </a:blip>
          <a:srcRect b="0" l="66197" r="0" t="0"/>
          <a:stretch/>
        </p:blipFill>
        <p:spPr>
          <a:xfrm>
            <a:off x="7234574" y="982888"/>
            <a:ext cx="492475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g33a9fef0a05_0_279"/>
          <p:cNvSpPr txBox="1"/>
          <p:nvPr/>
        </p:nvSpPr>
        <p:spPr>
          <a:xfrm>
            <a:off x="7234599" y="1422163"/>
            <a:ext cx="6297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8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0" name="Google Shape;510;g33a9fef0a05_0_279"/>
          <p:cNvSpPr txBox="1"/>
          <p:nvPr/>
        </p:nvSpPr>
        <p:spPr>
          <a:xfrm>
            <a:off x="214350" y="1657400"/>
            <a:ext cx="3191700" cy="738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def actualizar_frame(self):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self.frame  = self.frame + 1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if self.frame &gt;= self.num_frames</a:t>
            </a:r>
            <a:r>
              <a:rPr lang="es-MX" sz="900">
                <a:solidFill>
                  <a:srgbClr val="FF9900"/>
                </a:solidFill>
              </a:rPr>
              <a:t>* self.frame_delay</a:t>
            </a:r>
            <a:r>
              <a:rPr lang="es-MX" sz="900"/>
              <a:t>  :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    self.frame = 0</a:t>
            </a:r>
            <a:endParaRPr sz="900"/>
          </a:p>
        </p:txBody>
      </p:sp>
      <p:sp>
        <p:nvSpPr>
          <p:cNvPr id="511" name="Google Shape;511;g33a9fef0a05_0_279"/>
          <p:cNvSpPr txBox="1"/>
          <p:nvPr/>
        </p:nvSpPr>
        <p:spPr>
          <a:xfrm>
            <a:off x="3886575" y="1809850"/>
            <a:ext cx="3614100" cy="600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def obtener_superficie_actual(self):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clip = self.cuadros_animacion[self.frame </a:t>
            </a:r>
            <a:r>
              <a:rPr lang="es-MX" sz="900">
                <a:solidFill>
                  <a:schemeClr val="accent6"/>
                </a:solidFill>
              </a:rPr>
              <a:t>//self.frame_delay </a:t>
            </a:r>
            <a:r>
              <a:rPr lang="es-MX" sz="900"/>
              <a:t> ]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512" name="Google Shape;512;g33a9fef0a05_0_279"/>
          <p:cNvPicPr preferRelativeResize="0"/>
          <p:nvPr/>
        </p:nvPicPr>
        <p:blipFill rotWithShape="1">
          <a:blip r:embed="rId4">
            <a:alphaModFix/>
          </a:blip>
          <a:srcRect b="0" l="0" r="81086" t="0"/>
          <a:stretch/>
        </p:blipFill>
        <p:spPr>
          <a:xfrm>
            <a:off x="296900" y="2646775"/>
            <a:ext cx="706200" cy="222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g33a9fef0a05_0_2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3400" y="2591048"/>
            <a:ext cx="2977375" cy="2367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g33a9fef0a05_0_279"/>
          <p:cNvPicPr preferRelativeResize="0"/>
          <p:nvPr/>
        </p:nvPicPr>
        <p:blipFill rotWithShape="1">
          <a:blip r:embed="rId4">
            <a:alphaModFix/>
          </a:blip>
          <a:srcRect b="0" l="17722" r="0" t="0"/>
          <a:stretch/>
        </p:blipFill>
        <p:spPr>
          <a:xfrm>
            <a:off x="1924551" y="2687675"/>
            <a:ext cx="3072000" cy="222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5" name="Google Shape;515;g33a9fef0a05_0_279"/>
          <p:cNvCxnSpPr/>
          <p:nvPr/>
        </p:nvCxnSpPr>
        <p:spPr>
          <a:xfrm>
            <a:off x="6402175" y="2214350"/>
            <a:ext cx="1437300" cy="10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6" name="Google Shape;516;g33a9fef0a05_0_279"/>
          <p:cNvSpPr txBox="1"/>
          <p:nvPr/>
        </p:nvSpPr>
        <p:spPr>
          <a:xfrm>
            <a:off x="7909686" y="2084588"/>
            <a:ext cx="6297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division entera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7" name="Google Shape;517;g33a9fef0a05_0_279"/>
          <p:cNvSpPr txBox="1"/>
          <p:nvPr/>
        </p:nvSpPr>
        <p:spPr>
          <a:xfrm>
            <a:off x="2651795" y="552075"/>
            <a:ext cx="1797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accent6"/>
                </a:solidFill>
              </a:rPr>
              <a:t>self.frame //self.frame_delay =0 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518" name="Google Shape;518;g33a9fef0a05_0_279"/>
          <p:cNvSpPr txBox="1"/>
          <p:nvPr/>
        </p:nvSpPr>
        <p:spPr>
          <a:xfrm>
            <a:off x="4571995" y="630050"/>
            <a:ext cx="1797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rgbClr val="E45649"/>
                </a:solidFill>
              </a:rPr>
              <a:t>self.frame //self.frame_delay =1</a:t>
            </a:r>
            <a:endParaRPr>
              <a:solidFill>
                <a:srgbClr val="E45649"/>
              </a:solidFill>
            </a:endParaRPr>
          </a:p>
        </p:txBody>
      </p:sp>
      <p:sp>
        <p:nvSpPr>
          <p:cNvPr id="519" name="Google Shape;519;g33a9fef0a05_0_279"/>
          <p:cNvSpPr txBox="1"/>
          <p:nvPr/>
        </p:nvSpPr>
        <p:spPr>
          <a:xfrm>
            <a:off x="6741470" y="614625"/>
            <a:ext cx="1797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rgbClr val="4078F2"/>
                </a:solidFill>
              </a:rPr>
              <a:t>self.frame //self.frame_delay =2</a:t>
            </a:r>
            <a:endParaRPr>
              <a:solidFill>
                <a:srgbClr val="4078F2"/>
              </a:solidFill>
            </a:endParaRPr>
          </a:p>
        </p:txBody>
      </p:sp>
      <p:sp>
        <p:nvSpPr>
          <p:cNvPr id="520" name="Google Shape;520;g33a9fef0a05_0_279"/>
          <p:cNvSpPr/>
          <p:nvPr/>
        </p:nvSpPr>
        <p:spPr>
          <a:xfrm>
            <a:off x="2610600" y="893500"/>
            <a:ext cx="1797900" cy="60030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1" name="Google Shape;521;g33a9fef0a05_0_279"/>
          <p:cNvSpPr/>
          <p:nvPr/>
        </p:nvSpPr>
        <p:spPr>
          <a:xfrm>
            <a:off x="4486675" y="904925"/>
            <a:ext cx="2052000" cy="6003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2" name="Google Shape;522;g33a9fef0a05_0_279"/>
          <p:cNvSpPr/>
          <p:nvPr/>
        </p:nvSpPr>
        <p:spPr>
          <a:xfrm>
            <a:off x="6604825" y="889513"/>
            <a:ext cx="2052000" cy="600300"/>
          </a:xfrm>
          <a:prstGeom prst="rect">
            <a:avLst/>
          </a:prstGeom>
          <a:noFill/>
          <a:ln cap="flat" cmpd="sng" w="38100">
            <a:solidFill>
              <a:srgbClr val="4078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dcccd1e6f5_0_267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" name="Google Shape;528;g2dcccd1e6f5_0_267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9" name="Google Shape;529;g2dcccd1e6f5_0_267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0" name="Google Shape;530;g2dcccd1e6f5_0_267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1" name="Google Shape;531;g2dcccd1e6f5_0_267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2" name="Google Shape;532;g2dcccd1e6f5_0_267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33" name="Google Shape;533;g2dcccd1e6f5_0_267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534" name="Google Shape;534;g2dcccd1e6f5_0_267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subSuperficie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g2dcccd1e6f5_0_267"/>
          <p:cNvSpPr txBox="1"/>
          <p:nvPr/>
        </p:nvSpPr>
        <p:spPr>
          <a:xfrm>
            <a:off x="214350" y="864388"/>
            <a:ext cx="8427900" cy="3741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class Mario(pygame.sprite.Sprite):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def __init__(self, ruta,color, posx, posy, scale_ancho, scale_alto):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pygame.sprite.Sprite.__init__(self)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</a:t>
            </a:r>
            <a:r>
              <a:rPr lang="es-MX" sz="1100">
                <a:solidFill>
                  <a:schemeClr val="dk2"/>
                </a:solidFill>
                <a:highlight>
                  <a:srgbClr val="A6C317"/>
                </a:highlight>
                <a:latin typeface="Proxima Nova"/>
                <a:ea typeface="Proxima Nova"/>
                <a:cs typeface="Proxima Nova"/>
                <a:sym typeface="Proxima Nova"/>
              </a:rPr>
              <a:t>self.hoja_sprite = pygame.image.load(ruta).convert()</a:t>
            </a:r>
            <a:endParaRPr sz="1100">
              <a:solidFill>
                <a:schemeClr val="dk2"/>
              </a:solidFill>
              <a:highlight>
                <a:srgbClr val="A6C317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self.frame = 0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self.num_frames=3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self.frame_delay = 50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s-MX" sz="1100">
                <a:solidFill>
                  <a:schemeClr val="dk2"/>
                </a:solidFill>
                <a:highlight>
                  <a:srgbClr val="F09F0A"/>
                </a:highlight>
                <a:latin typeface="Proxima Nova"/>
                <a:ea typeface="Proxima Nova"/>
                <a:cs typeface="Proxima Nova"/>
                <a:sym typeface="Proxima Nova"/>
              </a:rPr>
              <a:t>     self.cuadros_animacion = {</a:t>
            </a:r>
            <a:endParaRPr sz="1100">
              <a:solidFill>
                <a:schemeClr val="dk2"/>
              </a:solidFill>
              <a:highlight>
                <a:srgbClr val="F09F0A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rgbClr val="F09F0A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    0: {"x": 10, "y": 200, "sprite_ancho": 20  , "sprite_alto": 40},</a:t>
            </a:r>
            <a:endParaRPr sz="1100">
              <a:solidFill>
                <a:schemeClr val="dk2"/>
              </a:solidFill>
              <a:highlight>
                <a:srgbClr val="F09F0A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rgbClr val="F09F0A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    1: {"x": 30, "y": 200, "sprite_ancho": 20  , "sprite_alto": 40},</a:t>
            </a:r>
            <a:endParaRPr sz="1100">
              <a:solidFill>
                <a:schemeClr val="dk2"/>
              </a:solidFill>
              <a:highlight>
                <a:srgbClr val="F09F0A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rgbClr val="F09F0A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    2: {"x": 50, "y": 200, "sprite_ancho": 20  , "sprite_alto": 40}</a:t>
            </a:r>
            <a:endParaRPr sz="1100">
              <a:solidFill>
                <a:schemeClr val="dk2"/>
              </a:solidFill>
              <a:highlight>
                <a:srgbClr val="F09F0A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rgbClr val="F09F0A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}</a:t>
            </a:r>
            <a:endParaRPr sz="1100">
              <a:solidFill>
                <a:schemeClr val="dk2"/>
              </a:solidFill>
              <a:highlight>
                <a:srgbClr val="F09F0A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def obtener_sprite_actual(self):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clip = </a:t>
            </a:r>
            <a:r>
              <a:rPr lang="es-MX" sz="1100">
                <a:solidFill>
                  <a:schemeClr val="dk2"/>
                </a:solidFill>
                <a:highlight>
                  <a:srgbClr val="FFFF00"/>
                </a:highlight>
                <a:latin typeface="Proxima Nova"/>
                <a:ea typeface="Proxima Nova"/>
                <a:cs typeface="Proxima Nova"/>
                <a:sym typeface="Proxima Nova"/>
              </a:rPr>
              <a:t>self.cuadros_animacion[self.frame</a:t>
            </a:r>
            <a:r>
              <a:rPr lang="es-MX" sz="1100">
                <a:solidFill>
                  <a:schemeClr val="dk2"/>
                </a:solidFill>
                <a:highlight>
                  <a:srgbClr val="FF00FF"/>
                </a:highlight>
                <a:latin typeface="Proxima Nova"/>
                <a:ea typeface="Proxima Nova"/>
                <a:cs typeface="Proxima Nova"/>
                <a:sym typeface="Proxima Nova"/>
              </a:rPr>
              <a:t>//</a:t>
            </a:r>
            <a:r>
              <a:rPr lang="es-MX" sz="1100">
                <a:solidFill>
                  <a:schemeClr val="dk2"/>
                </a:solidFill>
                <a:highlight>
                  <a:srgbClr val="FF00FF"/>
                </a:highlight>
                <a:latin typeface="Proxima Nova"/>
                <a:ea typeface="Proxima Nova"/>
                <a:cs typeface="Proxima Nova"/>
                <a:sym typeface="Proxima Nova"/>
              </a:rPr>
              <a:t>self.frame_delay</a:t>
            </a:r>
            <a:r>
              <a:rPr lang="es-MX" sz="1100">
                <a:solidFill>
                  <a:schemeClr val="dk2"/>
                </a:solidFill>
                <a:highlight>
                  <a:srgbClr val="FFFF00"/>
                </a:highlight>
                <a:latin typeface="Proxima Nova"/>
                <a:ea typeface="Proxima Nova"/>
                <a:cs typeface="Proxima Nova"/>
                <a:sym typeface="Proxima Nova"/>
              </a:rPr>
              <a:t>  ]</a:t>
            </a:r>
            <a:endParaRPr sz="1100">
              <a:solidFill>
                <a:schemeClr val="dk2"/>
              </a:solidFill>
              <a:highlight>
                <a:srgbClr val="FFFF00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superficie_mario=self.hoja_sprite.subsurface(</a:t>
            </a:r>
            <a:r>
              <a:rPr lang="es-MX" sz="1100">
                <a:solidFill>
                  <a:schemeClr val="dk2"/>
                </a:solidFill>
                <a:highlight>
                  <a:srgbClr val="FFFF00"/>
                </a:highlight>
                <a:latin typeface="Proxima Nova"/>
                <a:ea typeface="Proxima Nova"/>
                <a:cs typeface="Proxima Nova"/>
                <a:sym typeface="Proxima Nova"/>
              </a:rPr>
              <a:t>(clip["x"], clip["y"], clip["sprite_ancho"], clip["sprite_ancho"])</a:t>
            </a: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superficie_mario.set_colorkey(self.color)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superficie_mario_escalado=pygame.transform.scale(superficie_mario, (self.scale_ancho, self.scale_alto))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return  superficie_mario_escalado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</a:t>
            </a:r>
            <a:r>
              <a:rPr lang="es-MX" sz="1100">
                <a:solidFill>
                  <a:schemeClr val="dk2"/>
                </a:solidFill>
                <a:highlight>
                  <a:srgbClr val="00FFFF"/>
                </a:highlight>
                <a:latin typeface="Proxima Nova"/>
                <a:ea typeface="Proxima Nova"/>
                <a:cs typeface="Proxima Nova"/>
                <a:sym typeface="Proxima Nova"/>
              </a:rPr>
              <a:t>def actualizar_frame(self):</a:t>
            </a:r>
            <a:endParaRPr sz="1100">
              <a:solidFill>
                <a:schemeClr val="dk2"/>
              </a:solidFill>
              <a:highlight>
                <a:srgbClr val="00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rgbClr val="00FFFF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self.frame += 1</a:t>
            </a:r>
            <a:endParaRPr sz="1100">
              <a:solidFill>
                <a:schemeClr val="dk2"/>
              </a:solidFill>
              <a:highlight>
                <a:srgbClr val="00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rgbClr val="00FFFF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if self.frame &gt;= self.num_frames*</a:t>
            </a:r>
            <a:r>
              <a:rPr lang="es-MX" sz="1100">
                <a:solidFill>
                  <a:schemeClr val="dk2"/>
                </a:solidFill>
                <a:highlight>
                  <a:srgbClr val="FF00FF"/>
                </a:highlight>
                <a:latin typeface="Proxima Nova"/>
                <a:ea typeface="Proxima Nova"/>
                <a:cs typeface="Proxima Nova"/>
                <a:sym typeface="Proxima Nova"/>
              </a:rPr>
              <a:t>self.frame_delay</a:t>
            </a:r>
            <a:r>
              <a:rPr lang="es-MX" sz="1100">
                <a:solidFill>
                  <a:schemeClr val="dk2"/>
                </a:solidFill>
                <a:highlight>
                  <a:srgbClr val="00FFFF"/>
                </a:highlight>
                <a:latin typeface="Proxima Nova"/>
                <a:ea typeface="Proxima Nova"/>
                <a:cs typeface="Proxima Nova"/>
                <a:sym typeface="Proxima Nova"/>
              </a:rPr>
              <a:t>  :</a:t>
            </a:r>
            <a:endParaRPr sz="1100">
              <a:solidFill>
                <a:schemeClr val="dk2"/>
              </a:solidFill>
              <a:highlight>
                <a:srgbClr val="00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rgbClr val="00FFFF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    self.frame = 0</a:t>
            </a:r>
            <a:endParaRPr sz="1100">
              <a:solidFill>
                <a:schemeClr val="dk2"/>
              </a:solidFill>
              <a:highlight>
                <a:srgbClr val="00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6" name="Google Shape;536;g2dcccd1e6f5_0_267"/>
          <p:cNvSpPr txBox="1"/>
          <p:nvPr/>
        </p:nvSpPr>
        <p:spPr>
          <a:xfrm>
            <a:off x="6269900" y="1917975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highlight>
                  <a:srgbClr val="A6C317"/>
                </a:highlight>
              </a:rPr>
              <a:t>1-</a:t>
            </a:r>
            <a:endParaRPr>
              <a:highlight>
                <a:srgbClr val="A6C31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highlight>
                  <a:schemeClr val="accent6"/>
                </a:highlight>
              </a:rPr>
              <a:t>2-</a:t>
            </a:r>
            <a:endParaRPr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highlight>
                  <a:srgbClr val="FFFF00"/>
                </a:highlight>
              </a:rPr>
              <a:t>3-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highlight>
                  <a:srgbClr val="00FFFF"/>
                </a:highlight>
              </a:rPr>
              <a:t>4-</a:t>
            </a:r>
            <a:endParaRPr>
              <a:highlight>
                <a:srgbClr val="00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highlight>
                  <a:srgbClr val="FF00FF"/>
                </a:highlight>
              </a:rPr>
              <a:t>5- retardador</a:t>
            </a:r>
            <a:endParaRPr>
              <a:highlight>
                <a:srgbClr val="FF00FF"/>
              </a:highlight>
            </a:endParaRPr>
          </a:p>
        </p:txBody>
      </p:sp>
      <p:sp>
        <p:nvSpPr>
          <p:cNvPr id="537" name="Google Shape;537;g2dcccd1e6f5_0_267"/>
          <p:cNvSpPr txBox="1"/>
          <p:nvPr/>
        </p:nvSpPr>
        <p:spPr>
          <a:xfrm>
            <a:off x="357075" y="600300"/>
            <a:ext cx="5641200" cy="27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Código: </a:t>
            </a:r>
            <a:r>
              <a:rPr lang="es-MX" sz="1100" u="sng">
                <a:solidFill>
                  <a:schemeClr val="hlink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https://github.com/yussefomar/pygame/blob/main/parte2/monoV9.py</a:t>
            </a:r>
            <a:endParaRPr b="0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3a9fef0a05_0_351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3" name="Google Shape;543;g33a9fef0a05_0_351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4" name="Google Shape;544;g33a9fef0a05_0_351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5" name="Google Shape;545;g33a9fef0a05_0_351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6" name="Google Shape;546;g33a9fef0a05_0_351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7" name="Google Shape;547;g33a9fef0a05_0_351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48" name="Google Shape;548;g33a9fef0a05_0_351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549" name="Google Shape;549;g33a9fef0a05_0_351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Asignando animaciones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g33a9fef0a05_0_351"/>
          <p:cNvSpPr txBox="1"/>
          <p:nvPr/>
        </p:nvSpPr>
        <p:spPr>
          <a:xfrm>
            <a:off x="450325" y="822825"/>
            <a:ext cx="82365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Un evento entonces una serie de animación : </a:t>
            </a:r>
            <a:r>
              <a:rPr b="1" lang="es-MX" sz="1100" u="sng">
                <a:solidFill>
                  <a:schemeClr val="hlink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https://github.com/yussefomar/pygame/blob/main/parte2/monoV10.py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1" name="Google Shape;551;g33a9fef0a05_0_351"/>
          <p:cNvSpPr txBox="1"/>
          <p:nvPr/>
        </p:nvSpPr>
        <p:spPr>
          <a:xfrm>
            <a:off x="516650" y="1141738"/>
            <a:ext cx="5778900" cy="41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La idea es que cuando presionemos la tecla izquierda, este evento active la serie de fotogramas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2" name="Google Shape;552;g33a9fef0a05_0_351"/>
          <p:cNvSpPr txBox="1"/>
          <p:nvPr/>
        </p:nvSpPr>
        <p:spPr>
          <a:xfrm>
            <a:off x="2891851" y="3118463"/>
            <a:ext cx="34698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Char char="●"/>
            </a:pPr>
            <a:r>
              <a:rPr b="1"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presionamos tecla izquierda -&gt; frame1</a:t>
            </a:r>
            <a:endParaRPr b="1"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Char char="●"/>
            </a:pPr>
            <a:r>
              <a:rPr b="1"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presionamos de nuevo tecla izquierda-&gt;frame2</a:t>
            </a:r>
            <a:endParaRPr b="1"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Char char="●"/>
            </a:pPr>
            <a:r>
              <a:rPr b="1"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……..</a:t>
            </a:r>
            <a:endParaRPr b="1"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3" name="Google Shape;553;g33a9fef0a05_0_351"/>
          <p:cNvSpPr/>
          <p:nvPr/>
        </p:nvSpPr>
        <p:spPr>
          <a:xfrm>
            <a:off x="5921488" y="3188388"/>
            <a:ext cx="492600" cy="46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54" name="Google Shape;554;g33a9fef0a05_0_351"/>
          <p:cNvPicPr preferRelativeResize="0"/>
          <p:nvPr/>
        </p:nvPicPr>
        <p:blipFill rotWithShape="1">
          <a:blip r:embed="rId4">
            <a:alphaModFix/>
          </a:blip>
          <a:srcRect b="0" l="0" r="72404" t="0"/>
          <a:stretch/>
        </p:blipFill>
        <p:spPr>
          <a:xfrm>
            <a:off x="2783449" y="1689525"/>
            <a:ext cx="402050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g33a9fef0a05_0_351"/>
          <p:cNvSpPr txBox="1"/>
          <p:nvPr/>
        </p:nvSpPr>
        <p:spPr>
          <a:xfrm>
            <a:off x="2631375" y="2128800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1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56" name="Google Shape;556;g33a9fef0a05_0_351"/>
          <p:cNvPicPr preferRelativeResize="0"/>
          <p:nvPr/>
        </p:nvPicPr>
        <p:blipFill rotWithShape="1">
          <a:blip r:embed="rId4">
            <a:alphaModFix/>
          </a:blip>
          <a:srcRect b="0" l="27393" r="32238" t="0"/>
          <a:stretch/>
        </p:blipFill>
        <p:spPr>
          <a:xfrm>
            <a:off x="5256325" y="1703113"/>
            <a:ext cx="588126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g33a9fef0a05_0_351"/>
          <p:cNvSpPr txBox="1"/>
          <p:nvPr/>
        </p:nvSpPr>
        <p:spPr>
          <a:xfrm>
            <a:off x="5279713" y="2135600"/>
            <a:ext cx="5880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5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58" name="Google Shape;558;g33a9fef0a05_0_351"/>
          <p:cNvPicPr preferRelativeResize="0"/>
          <p:nvPr/>
        </p:nvPicPr>
        <p:blipFill rotWithShape="1">
          <a:blip r:embed="rId4">
            <a:alphaModFix/>
          </a:blip>
          <a:srcRect b="0" l="66197" r="0" t="0"/>
          <a:stretch/>
        </p:blipFill>
        <p:spPr>
          <a:xfrm>
            <a:off x="8008399" y="1703113"/>
            <a:ext cx="492475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g33a9fef0a05_0_351"/>
          <p:cNvSpPr txBox="1"/>
          <p:nvPr/>
        </p:nvSpPr>
        <p:spPr>
          <a:xfrm>
            <a:off x="8008424" y="2142388"/>
            <a:ext cx="6297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9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60" name="Google Shape;560;g33a9fef0a05_0_351"/>
          <p:cNvPicPr preferRelativeResize="0"/>
          <p:nvPr/>
        </p:nvPicPr>
        <p:blipFill rotWithShape="1">
          <a:blip r:embed="rId4">
            <a:alphaModFix/>
          </a:blip>
          <a:srcRect b="0" l="0" r="72404" t="0"/>
          <a:stretch/>
        </p:blipFill>
        <p:spPr>
          <a:xfrm>
            <a:off x="3362549" y="1689525"/>
            <a:ext cx="402050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g33a9fef0a05_0_351"/>
          <p:cNvSpPr txBox="1"/>
          <p:nvPr/>
        </p:nvSpPr>
        <p:spPr>
          <a:xfrm>
            <a:off x="3210475" y="2128800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2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62" name="Google Shape;562;g33a9fef0a05_0_351"/>
          <p:cNvPicPr preferRelativeResize="0"/>
          <p:nvPr/>
        </p:nvPicPr>
        <p:blipFill rotWithShape="1">
          <a:blip r:embed="rId4">
            <a:alphaModFix/>
          </a:blip>
          <a:srcRect b="0" l="0" r="72404" t="0"/>
          <a:stretch/>
        </p:blipFill>
        <p:spPr>
          <a:xfrm>
            <a:off x="3986599" y="1689513"/>
            <a:ext cx="402050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g33a9fef0a05_0_351"/>
          <p:cNvSpPr txBox="1"/>
          <p:nvPr/>
        </p:nvSpPr>
        <p:spPr>
          <a:xfrm>
            <a:off x="3834525" y="2128788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3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64" name="Google Shape;564;g33a9fef0a05_0_351"/>
          <p:cNvPicPr preferRelativeResize="0"/>
          <p:nvPr/>
        </p:nvPicPr>
        <p:blipFill rotWithShape="1">
          <a:blip r:embed="rId4">
            <a:alphaModFix/>
          </a:blip>
          <a:srcRect b="0" l="27393" r="32238" t="0"/>
          <a:stretch/>
        </p:blipFill>
        <p:spPr>
          <a:xfrm>
            <a:off x="4516775" y="1696313"/>
            <a:ext cx="588126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g33a9fef0a05_0_351"/>
          <p:cNvSpPr txBox="1"/>
          <p:nvPr/>
        </p:nvSpPr>
        <p:spPr>
          <a:xfrm>
            <a:off x="4540163" y="2128800"/>
            <a:ext cx="5880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4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66" name="Google Shape;566;g33a9fef0a05_0_351"/>
          <p:cNvPicPr preferRelativeResize="0"/>
          <p:nvPr/>
        </p:nvPicPr>
        <p:blipFill rotWithShape="1">
          <a:blip r:embed="rId4">
            <a:alphaModFix/>
          </a:blip>
          <a:srcRect b="0" l="27393" r="32238" t="0"/>
          <a:stretch/>
        </p:blipFill>
        <p:spPr>
          <a:xfrm>
            <a:off x="5957262" y="1692913"/>
            <a:ext cx="588126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g33a9fef0a05_0_351"/>
          <p:cNvSpPr txBox="1"/>
          <p:nvPr/>
        </p:nvSpPr>
        <p:spPr>
          <a:xfrm>
            <a:off x="5980650" y="2125400"/>
            <a:ext cx="5880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6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68" name="Google Shape;568;g33a9fef0a05_0_351"/>
          <p:cNvPicPr preferRelativeResize="0"/>
          <p:nvPr/>
        </p:nvPicPr>
        <p:blipFill rotWithShape="1">
          <a:blip r:embed="rId4">
            <a:alphaModFix/>
          </a:blip>
          <a:srcRect b="0" l="66197" r="0" t="0"/>
          <a:stretch/>
        </p:blipFill>
        <p:spPr>
          <a:xfrm>
            <a:off x="6634949" y="1689525"/>
            <a:ext cx="492475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g33a9fef0a05_0_351"/>
          <p:cNvSpPr txBox="1"/>
          <p:nvPr/>
        </p:nvSpPr>
        <p:spPr>
          <a:xfrm>
            <a:off x="6634974" y="2128800"/>
            <a:ext cx="6297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7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70" name="Google Shape;570;g33a9fef0a05_0_351"/>
          <p:cNvPicPr preferRelativeResize="0"/>
          <p:nvPr/>
        </p:nvPicPr>
        <p:blipFill rotWithShape="1">
          <a:blip r:embed="rId4">
            <a:alphaModFix/>
          </a:blip>
          <a:srcRect b="0" l="66197" r="0" t="0"/>
          <a:stretch/>
        </p:blipFill>
        <p:spPr>
          <a:xfrm>
            <a:off x="7264674" y="1703113"/>
            <a:ext cx="492475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g33a9fef0a05_0_351"/>
          <p:cNvSpPr txBox="1"/>
          <p:nvPr/>
        </p:nvSpPr>
        <p:spPr>
          <a:xfrm>
            <a:off x="7264699" y="2142388"/>
            <a:ext cx="6297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8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2" name="Google Shape;572;g33a9fef0a05_0_351"/>
          <p:cNvSpPr/>
          <p:nvPr/>
        </p:nvSpPr>
        <p:spPr>
          <a:xfrm>
            <a:off x="2640700" y="1613725"/>
            <a:ext cx="1797900" cy="60030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3" name="Google Shape;573;g33a9fef0a05_0_351"/>
          <p:cNvSpPr/>
          <p:nvPr/>
        </p:nvSpPr>
        <p:spPr>
          <a:xfrm>
            <a:off x="4516775" y="1625150"/>
            <a:ext cx="2052000" cy="6003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4" name="Google Shape;574;g33a9fef0a05_0_351"/>
          <p:cNvSpPr/>
          <p:nvPr/>
        </p:nvSpPr>
        <p:spPr>
          <a:xfrm>
            <a:off x="6634925" y="1609738"/>
            <a:ext cx="2052000" cy="600300"/>
          </a:xfrm>
          <a:prstGeom prst="rect">
            <a:avLst/>
          </a:prstGeom>
          <a:noFill/>
          <a:ln cap="flat" cmpd="sng" w="38100">
            <a:solidFill>
              <a:srgbClr val="4078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5" name="Google Shape;575;g33a9fef0a05_0_351"/>
          <p:cNvSpPr txBox="1"/>
          <p:nvPr/>
        </p:nvSpPr>
        <p:spPr>
          <a:xfrm>
            <a:off x="6467550" y="3118475"/>
            <a:ext cx="25716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después</a:t>
            </a:r>
            <a:r>
              <a:rPr b="1"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obtenemos la superficie asociada a </a:t>
            </a:r>
            <a:endParaRPr b="1"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ese frame y lo dibujamos en nuestra ventana</a:t>
            </a:r>
            <a:endParaRPr b="1"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6" name="Google Shape;576;g33a9fef0a05_0_351"/>
          <p:cNvSpPr txBox="1"/>
          <p:nvPr/>
        </p:nvSpPr>
        <p:spPr>
          <a:xfrm>
            <a:off x="296900" y="2466800"/>
            <a:ext cx="30000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def actualizar_posicion(self):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teclas = pygame.key.get_pressed()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if teclas[pygame.K_LEFT]: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    self.posx = self.posx - self.velocidad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    </a:t>
            </a:r>
            <a:r>
              <a:rPr lang="es-MX" sz="900">
                <a:solidFill>
                  <a:schemeClr val="accent4"/>
                </a:solidFill>
              </a:rPr>
              <a:t>self.actualizar_frame()</a:t>
            </a:r>
            <a:endParaRPr sz="9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    print(self.frame)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elif teclas[pygame.K_RIGHT]: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    self.posx =self.posx + self.velocidad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  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elif teclas[pygame.K_UP]: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    self.posy = self.posy - self.velocidad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   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elif teclas[pygame.K_DOWN]: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    self.posy = self.posy +self.velocidad</a:t>
            </a:r>
            <a:endParaRPr sz="9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3b9de215ec_0_0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2" name="Google Shape;582;g33b9de215ec_0_0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3" name="Google Shape;583;g33b9de215ec_0_0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4" name="Google Shape;584;g33b9de215ec_0_0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5" name="Google Shape;585;g33b9de215ec_0_0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6" name="Google Shape;586;g33b9de215ec_0_0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87" name="Google Shape;587;g33b9de215ec_0_0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588" name="Google Shape;588;g33b9de215ec_0_0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Asignando animaciones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g33b9de215ec_0_0"/>
          <p:cNvSpPr txBox="1"/>
          <p:nvPr/>
        </p:nvSpPr>
        <p:spPr>
          <a:xfrm>
            <a:off x="450325" y="822825"/>
            <a:ext cx="86937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vamos a usar los sprite asignado a cada evento de mario</a:t>
            </a: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: </a:t>
            </a:r>
            <a:r>
              <a:rPr b="1" lang="es-MX" sz="1100" u="sng">
                <a:solidFill>
                  <a:schemeClr val="hlink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https://github.com/yussefomar/pygame/blob/main/parte2/monoV11.py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0" name="Google Shape;590;g33b9de215ec_0_0"/>
          <p:cNvSpPr txBox="1"/>
          <p:nvPr/>
        </p:nvSpPr>
        <p:spPr>
          <a:xfrm>
            <a:off x="5869900" y="1088538"/>
            <a:ext cx="5778900" cy="41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Que eventos tiene mario bros?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1" name="Google Shape;591;g33b9de215ec_0_0"/>
          <p:cNvSpPr txBox="1"/>
          <p:nvPr/>
        </p:nvSpPr>
        <p:spPr>
          <a:xfrm>
            <a:off x="5416275" y="1363876"/>
            <a:ext cx="5778900" cy="60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caminar derecha, pegar chipote, subir, saltar.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Entonces vamos a definir las animaciones a cada evento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2" name="Google Shape;592;g33b9de215ec_0_0"/>
          <p:cNvSpPr txBox="1"/>
          <p:nvPr/>
        </p:nvSpPr>
        <p:spPr>
          <a:xfrm>
            <a:off x="296900" y="1172125"/>
            <a:ext cx="74667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def definir_animaciones(self):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animaciones = {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"izquierda": {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"frames": {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    0: {"x": 10, "y": 190, "sprite_ancho": 20, "sprite_alto": 40},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    1: {"x": 30, "y": 190, "sprite_ancho": 20, "sprite_alto": 40},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    2: {"x": 50, "y": 190, "sprite_ancho": 20, "sprite_alto": 40}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},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"frame_delay": 8  # Más rápido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},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"arriba": {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"frames": {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    0: {"x": 69, "y": 190, "sprite_ancho": 20, "sprite_alto": 40},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    1: {"x": 87, "y": 190, "sprite_ancho": 20, "sprite_alto": 40},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    2: {"x": 103, "y": 190, "sprite_ancho": 20, "sprite_alto": 40},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    3: {"x": 126, "y": 190, "sprite_ancho": 20, "sprite_alto": 40}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},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"frame_delay": 12  # Más lento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}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   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num_frames = {}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for animacion, data in animaciones.items():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data["frames"] = len(frames)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frame_delays = {}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for animacion, data in animaciones.items():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frame_delays["frame_delay"]=data["frame_delay"] 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return animaciones, num_frames,frame_delays</a:t>
            </a:r>
            <a:endParaRPr sz="800"/>
          </a:p>
        </p:txBody>
      </p:sp>
      <p:pic>
        <p:nvPicPr>
          <p:cNvPr id="593" name="Google Shape;593;g33b9de215ec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6825" y="1777250"/>
            <a:ext cx="3178070" cy="1589025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g33b9de215ec_0_0"/>
          <p:cNvSpPr txBox="1"/>
          <p:nvPr/>
        </p:nvSpPr>
        <p:spPr>
          <a:xfrm>
            <a:off x="5416275" y="3366274"/>
            <a:ext cx="5778900" cy="104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diccionario_ingles= …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-para ver un  una definicion de alguna palabra hacemos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print(diccionario_ingles[ successful])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print( </a:t>
            </a: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diccionario_ingles[ success])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que imprime??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3b9de215ec_0_83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0" name="Google Shape;600;g33b9de215ec_0_83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1" name="Google Shape;601;g33b9de215ec_0_83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2" name="Google Shape;602;g33b9de215ec_0_83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3" name="Google Shape;603;g33b9de215ec_0_83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4" name="Google Shape;604;g33b9de215ec_0_83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05" name="Google Shape;605;g33b9de215ec_0_83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606" name="Google Shape;606;g33b9de215ec_0_83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Asignando animaciones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g33b9de215ec_0_83"/>
          <p:cNvSpPr txBox="1"/>
          <p:nvPr/>
        </p:nvSpPr>
        <p:spPr>
          <a:xfrm>
            <a:off x="450325" y="822825"/>
            <a:ext cx="86937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vamos a usar los sprite asignado a cada evento de mario : </a:t>
            </a:r>
            <a:r>
              <a:rPr b="1" lang="es-MX" sz="1100" u="sng">
                <a:solidFill>
                  <a:schemeClr val="hlink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https://github.com/yussefomar/pygame/blob/main/parte2/monoV1</a:t>
            </a:r>
            <a:r>
              <a:rPr b="1" lang="es-MX" sz="1100" u="sng">
                <a:solidFill>
                  <a:schemeClr val="accent5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</a:t>
            </a:r>
            <a:r>
              <a:rPr b="1" lang="es-MX" sz="1100" u="sng">
                <a:solidFill>
                  <a:schemeClr val="hlink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.py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8" name="Google Shape;608;g33b9de215ec_0_83"/>
          <p:cNvSpPr txBox="1"/>
          <p:nvPr/>
        </p:nvSpPr>
        <p:spPr>
          <a:xfrm>
            <a:off x="5869900" y="1088538"/>
            <a:ext cx="5778900" cy="41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Que eventos tiene mario bros?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9" name="Google Shape;609;g33b9de215ec_0_83"/>
          <p:cNvSpPr txBox="1"/>
          <p:nvPr/>
        </p:nvSpPr>
        <p:spPr>
          <a:xfrm>
            <a:off x="5416275" y="1363876"/>
            <a:ext cx="5778900" cy="60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caminar derecha, pegar chipote, subir, saltar.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Entonces vamos a definir las animaciones a cada evento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0" name="Google Shape;610;g33b9de215ec_0_83"/>
          <p:cNvSpPr txBox="1"/>
          <p:nvPr/>
        </p:nvSpPr>
        <p:spPr>
          <a:xfrm>
            <a:off x="296900" y="1172125"/>
            <a:ext cx="74667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def definir_animaciones(self):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animaciones = {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"izquierda": {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"frames": {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    0: {"x": 10, "y": 190, "sprite_ancho": 20, "sprite_alto": 40},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    1: {"x": 30, "y": 190, "sprite_ancho": 20, "sprite_alto": 40},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    2: {"x": 50, "y": 190, "sprite_ancho": 20, "sprite_alto": 40}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},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"frame_delay": 8  # Más rápido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},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"arriba": {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"frames": {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    0: {"x": 69, "y": 190, "sprite_ancho": 20, "sprite_alto": 40},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    1: {"x": 87, "y": 190, "sprite_ancho": 20, "sprite_alto": 40},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    2: {"x": 103, "y": 190, "sprite_ancho": 20, "sprite_alto": 40},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    3: {"x": 126, "y": 190, "sprite_ancho": 20, "sprite_alto": 40}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},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"frame_delay": 12  # Más lento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}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   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num_frames = {}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for animacion, data in animaciones.items():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data["frames"] = len(frames)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frame_delays = {}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for animacion, data in animaciones.items():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frame_delays["frame_delay"]=data["frame_delay"] 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return animaciones, num_frames,frame_delays</a:t>
            </a:r>
            <a:endParaRPr sz="800"/>
          </a:p>
        </p:txBody>
      </p:sp>
      <p:pic>
        <p:nvPicPr>
          <p:cNvPr id="611" name="Google Shape;611;g33b9de215ec_0_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6825" y="1777250"/>
            <a:ext cx="3178070" cy="158902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g33b9de215ec_0_83"/>
          <p:cNvSpPr txBox="1"/>
          <p:nvPr/>
        </p:nvSpPr>
        <p:spPr>
          <a:xfrm>
            <a:off x="5416275" y="3366275"/>
            <a:ext cx="5778900" cy="13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diccionario_ingles= …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-para ver un  una definicion de alguna palabra hacemos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print(diccionario_ingles[ successful])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print( diccionario_ingles[ success])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que imprime??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imprime el valor por lo tanto vemos que ademas successful y 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succes son claves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Entonces valor=</a:t>
            </a: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diccionario_ingles[ successful]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3b9de215ec_0_100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8" name="Google Shape;618;g33b9de215ec_0_100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9" name="Google Shape;619;g33b9de215ec_0_100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0" name="Google Shape;620;g33b9de215ec_0_100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1" name="Google Shape;621;g33b9de215ec_0_100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2" name="Google Shape;622;g33b9de215ec_0_100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23" name="Google Shape;623;g33b9de215ec_0_100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624" name="Google Shape;624;g33b9de215ec_0_100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Asignando animaciones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g33b9de215ec_0_100"/>
          <p:cNvSpPr txBox="1"/>
          <p:nvPr/>
        </p:nvSpPr>
        <p:spPr>
          <a:xfrm>
            <a:off x="450325" y="822825"/>
            <a:ext cx="86937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vamos a usar los sprite asignado a cada evento de mario : </a:t>
            </a:r>
            <a:r>
              <a:rPr b="1" lang="es-MX" sz="1100" u="sng">
                <a:solidFill>
                  <a:schemeClr val="hlink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https://github.com/yussefomar/pygame/blob/main/parte2/monoV1</a:t>
            </a:r>
            <a:r>
              <a:rPr b="1" lang="es-MX" sz="1100" u="sng">
                <a:solidFill>
                  <a:schemeClr val="accent5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</a:t>
            </a:r>
            <a:r>
              <a:rPr b="1" lang="es-MX" sz="1100" u="sng">
                <a:solidFill>
                  <a:schemeClr val="hlink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.py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6" name="Google Shape;626;g33b9de215ec_0_100"/>
          <p:cNvSpPr txBox="1"/>
          <p:nvPr/>
        </p:nvSpPr>
        <p:spPr>
          <a:xfrm>
            <a:off x="5869900" y="1088538"/>
            <a:ext cx="5778900" cy="41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Que eventos tiene mario bros?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7" name="Google Shape;627;g33b9de215ec_0_100"/>
          <p:cNvSpPr txBox="1"/>
          <p:nvPr/>
        </p:nvSpPr>
        <p:spPr>
          <a:xfrm>
            <a:off x="5416275" y="1363876"/>
            <a:ext cx="5778900" cy="60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caminar derecha, pegar chipote, subir, saltar.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Entonces vamos a definir las animaciones a cada evento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8" name="Google Shape;628;g33b9de215ec_0_100"/>
          <p:cNvSpPr txBox="1"/>
          <p:nvPr/>
        </p:nvSpPr>
        <p:spPr>
          <a:xfrm>
            <a:off x="296900" y="1172125"/>
            <a:ext cx="74667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def definir_animaciones(self):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animaciones = {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"izquierda": {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"frames": {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    0: {"x": 10, "y": 190, "sprite_ancho": 20, "sprite_alto": 40},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    1: {"x": 30, "y": 190, "sprite_ancho": 20, "sprite_alto": 40},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    2: {"x": 50, "y": 190, "sprite_ancho": 20, "sprite_alto": 40}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},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"frame_delay": 8  # Más rápido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},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"arriba": {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"frames": {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    0: {"x": 69, "y": 190, "sprite_ancho": 20, "sprite_alto": 40},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    1: {"x": 87, "y": 190, "sprite_ancho": 20, "sprite_alto": 40},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    2: {"x": 103, "y": 190, "sprite_ancho": 20, "sprite_alto": 40},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    3: {"x": 126, "y": 190, "sprite_ancho": 20, "sprite_alto": 40}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},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"frame_delay": 12  # Más lento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}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   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num_frames = {}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for animacion, data in animaciones.items():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num_frames[animacion] = len(data[frames])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frame_delays = {}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for animacion, data in animaciones.items():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frame_delays[animacion]=data["frame_delay"] 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return animaciones, num_frames,frame_delays</a:t>
            </a:r>
            <a:endParaRPr sz="800"/>
          </a:p>
        </p:txBody>
      </p:sp>
      <p:pic>
        <p:nvPicPr>
          <p:cNvPr id="629" name="Google Shape;629;g33b9de215ec_0_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6825" y="1777250"/>
            <a:ext cx="2156776" cy="1078379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g33b9de215ec_0_100"/>
          <p:cNvSpPr txBox="1"/>
          <p:nvPr/>
        </p:nvSpPr>
        <p:spPr>
          <a:xfrm>
            <a:off x="4965600" y="2970025"/>
            <a:ext cx="5778900" cy="13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python nos hace recorrer todas las claves y valores de forma </a:t>
            </a: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fácil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con for clave, valor in diccionario.items():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Entonces vemos que en el 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for animacion,data in animaciones.items():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animacion serian izquierda, arriba,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valor serian f</a:t>
            </a:r>
            <a:r>
              <a:rPr lang="es-MX" sz="800"/>
              <a:t>rames": {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    0: {"x": 10, "y": 190, "sprite_ancho": 20, "sprite_alto": 40},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    1: {"x": 30, "y": 190, "sprite_ancho": 20, "sprite_alto": 40},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    2: {"x": 50, "y": 190, "sprite_ancho": 20, "sprite_alto": 40}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},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"frame_delay": 8  # Más rápido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},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3b9de215ec_0_117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6" name="Google Shape;636;g33b9de215ec_0_117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7" name="Google Shape;637;g33b9de215ec_0_117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8" name="Google Shape;638;g33b9de215ec_0_117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9" name="Google Shape;639;g33b9de215ec_0_117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0" name="Google Shape;640;g33b9de215ec_0_117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41" name="Google Shape;641;g33b9de215ec_0_117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642" name="Google Shape;642;g33b9de215ec_0_117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Asignando animaciones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g33b9de215ec_0_117"/>
          <p:cNvSpPr txBox="1"/>
          <p:nvPr/>
        </p:nvSpPr>
        <p:spPr>
          <a:xfrm>
            <a:off x="450325" y="822825"/>
            <a:ext cx="86937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vamos a usar los sprite asignado a cada evento de mario : </a:t>
            </a:r>
            <a:r>
              <a:rPr b="1" lang="es-MX" sz="1100" u="sng">
                <a:solidFill>
                  <a:schemeClr val="hlink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https://github.com/yussefomar/pygame/blob/main/parte2/monoV1</a:t>
            </a:r>
            <a:r>
              <a:rPr b="1" lang="es-MX" sz="1100" u="sng">
                <a:solidFill>
                  <a:schemeClr val="accent5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</a:t>
            </a:r>
            <a:r>
              <a:rPr b="1" lang="es-MX" sz="1100" u="sng">
                <a:solidFill>
                  <a:schemeClr val="hlink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.py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4" name="Google Shape;644;g33b9de215ec_0_117"/>
          <p:cNvSpPr txBox="1"/>
          <p:nvPr/>
        </p:nvSpPr>
        <p:spPr>
          <a:xfrm>
            <a:off x="4654025" y="1172125"/>
            <a:ext cx="3902400" cy="41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Vamos a tener 3 diccionarios como resultado de la </a:t>
            </a: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función</a:t>
            </a: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definir animaciones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5" name="Google Shape;645;g33b9de215ec_0_117"/>
          <p:cNvSpPr txBox="1"/>
          <p:nvPr/>
        </p:nvSpPr>
        <p:spPr>
          <a:xfrm>
            <a:off x="5369675" y="1911200"/>
            <a:ext cx="3596400" cy="129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-Animaciones</a:t>
            </a: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: es un diccionario que </a:t>
            </a: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contendrá todo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-num_frames:  </a:t>
            </a: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es un diccionario cuya clave es el evento izquierda, arriba y te retorna el número de frames que tiene ese evento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-frame_delays:</a:t>
            </a: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es un diccionario cuya clave es  el evento izquierda, arriba y te retorna el retardo de frame.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Ejemplo num_frames[izquierda ] que valor me retorna?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y frame_delays[izquierda] que valor retorna?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6" name="Google Shape;646;g33b9de215ec_0_117"/>
          <p:cNvSpPr txBox="1"/>
          <p:nvPr/>
        </p:nvSpPr>
        <p:spPr>
          <a:xfrm>
            <a:off x="296900" y="1172125"/>
            <a:ext cx="47379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def definir_animaciones(self):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</a:t>
            </a:r>
            <a:r>
              <a:rPr lang="es-MX" sz="800">
                <a:highlight>
                  <a:srgbClr val="F09F0A"/>
                </a:highlight>
              </a:rPr>
              <a:t>animaciones = {</a:t>
            </a:r>
            <a:endParaRPr sz="800">
              <a:highlight>
                <a:srgbClr val="F09F0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rgbClr val="F09F0A"/>
                </a:highlight>
              </a:rPr>
              <a:t>        "izquierda": {</a:t>
            </a:r>
            <a:endParaRPr sz="800">
              <a:highlight>
                <a:srgbClr val="F09F0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rgbClr val="F09F0A"/>
                </a:highlight>
              </a:rPr>
              <a:t>            "frames": {</a:t>
            </a:r>
            <a:endParaRPr sz="800">
              <a:highlight>
                <a:srgbClr val="F09F0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rgbClr val="F09F0A"/>
                </a:highlight>
              </a:rPr>
              <a:t>                0: {"x": 10, "y": 190, "sprite_ancho": 20, "sprite_alto": 40},</a:t>
            </a:r>
            <a:endParaRPr sz="800">
              <a:highlight>
                <a:srgbClr val="F09F0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rgbClr val="F09F0A"/>
                </a:highlight>
              </a:rPr>
              <a:t>                1: {"x": 30, "y": 190, "sprite_ancho": 20, "sprite_alto": 40},</a:t>
            </a:r>
            <a:endParaRPr sz="800">
              <a:highlight>
                <a:srgbClr val="F09F0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rgbClr val="F09F0A"/>
                </a:highlight>
              </a:rPr>
              <a:t>                2: {"x": 50, "y": 190, "sprite_ancho": 20, "sprite_alto": 40}</a:t>
            </a:r>
            <a:endParaRPr sz="800">
              <a:highlight>
                <a:srgbClr val="F09F0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rgbClr val="F09F0A"/>
                </a:highlight>
              </a:rPr>
              <a:t>            },</a:t>
            </a:r>
            <a:endParaRPr sz="800">
              <a:highlight>
                <a:srgbClr val="F09F0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rgbClr val="F09F0A"/>
                </a:highlight>
              </a:rPr>
              <a:t>            "frame_delay": 8  # Más rápido</a:t>
            </a:r>
            <a:endParaRPr sz="800">
              <a:highlight>
                <a:srgbClr val="F09F0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rgbClr val="F09F0A"/>
                </a:highlight>
              </a:rPr>
              <a:t>        },</a:t>
            </a:r>
            <a:endParaRPr sz="800">
              <a:highlight>
                <a:srgbClr val="F09F0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rgbClr val="F09F0A"/>
                </a:highlight>
              </a:rPr>
              <a:t>        "arriba": {</a:t>
            </a:r>
            <a:endParaRPr sz="800">
              <a:highlight>
                <a:srgbClr val="F09F0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rgbClr val="F09F0A"/>
                </a:highlight>
              </a:rPr>
              <a:t>            "frames": {</a:t>
            </a:r>
            <a:endParaRPr sz="800">
              <a:highlight>
                <a:srgbClr val="F09F0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rgbClr val="F09F0A"/>
                </a:highlight>
              </a:rPr>
              <a:t>                0: {"x": 69, "y": 190, "sprite_ancho": 20, "sprite_alto": 40},</a:t>
            </a:r>
            <a:endParaRPr sz="800">
              <a:highlight>
                <a:srgbClr val="F09F0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rgbClr val="F09F0A"/>
                </a:highlight>
              </a:rPr>
              <a:t>                1: {"x": 87, "y": 190, "sprite_ancho": 20, "sprite_alto": 40},</a:t>
            </a:r>
            <a:endParaRPr sz="800">
              <a:highlight>
                <a:srgbClr val="F09F0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rgbClr val="F09F0A"/>
                </a:highlight>
              </a:rPr>
              <a:t>                2: {"x": 103, "y": 190, "sprite_ancho": 20, "sprite_alto": 40},</a:t>
            </a:r>
            <a:endParaRPr sz="800">
              <a:highlight>
                <a:srgbClr val="F09F0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rgbClr val="F09F0A"/>
                </a:highlight>
              </a:rPr>
              <a:t>                3: {"x": 126, "y": 190, "sprite_ancho": 20, "sprite_alto": 40}</a:t>
            </a:r>
            <a:endParaRPr sz="800">
              <a:highlight>
                <a:srgbClr val="F09F0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rgbClr val="F09F0A"/>
                </a:highlight>
              </a:rPr>
              <a:t>            },</a:t>
            </a:r>
            <a:endParaRPr sz="800">
              <a:highlight>
                <a:srgbClr val="F09F0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rgbClr val="F09F0A"/>
                </a:highlight>
              </a:rPr>
              <a:t>            "frame_delay": 12  # Más lento</a:t>
            </a:r>
            <a:endParaRPr sz="800">
              <a:highlight>
                <a:srgbClr val="F09F0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rgbClr val="F09F0A"/>
                </a:highlight>
              </a:rPr>
              <a:t>        }</a:t>
            </a:r>
            <a:endParaRPr sz="800">
              <a:highlight>
                <a:srgbClr val="F09F0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rgbClr val="F09F0A"/>
                </a:highlight>
              </a:rPr>
              <a:t>               </a:t>
            </a:r>
            <a:endParaRPr sz="800">
              <a:highlight>
                <a:srgbClr val="F09F0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rgbClr val="A6C317"/>
                </a:highlight>
              </a:rPr>
              <a:t>        num_frames = {}</a:t>
            </a:r>
            <a:endParaRPr sz="800">
              <a:highlight>
                <a:srgbClr val="A6C31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rgbClr val="A6C317"/>
                </a:highlight>
              </a:rPr>
              <a:t>        for animacion, data in animaciones.items():</a:t>
            </a:r>
            <a:endParaRPr sz="800">
              <a:highlight>
                <a:srgbClr val="A6C31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rgbClr val="A6C317"/>
                </a:highlight>
              </a:rPr>
              <a:t>            num_frames[animacion] = len(data[frames])</a:t>
            </a:r>
            <a:endParaRPr sz="800">
              <a:highlight>
                <a:srgbClr val="A6C31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rgbClr val="F09F0A"/>
                </a:highlight>
              </a:rPr>
              <a:t>        </a:t>
            </a:r>
            <a:endParaRPr sz="800">
              <a:highlight>
                <a:srgbClr val="F09F0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rgbClr val="D5A6BD"/>
                </a:highlight>
              </a:rPr>
              <a:t>        frame_delays = {}</a:t>
            </a:r>
            <a:endParaRPr sz="800">
              <a:highlight>
                <a:srgbClr val="D5A6BD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rgbClr val="D5A6BD"/>
                </a:highlight>
              </a:rPr>
              <a:t>        for animacion, data in animaciones.items():</a:t>
            </a:r>
            <a:endParaRPr sz="800">
              <a:highlight>
                <a:srgbClr val="D5A6BD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rgbClr val="D5A6BD"/>
                </a:highlight>
              </a:rPr>
              <a:t>            frame_delays[animacion]=data["frame_delay"] </a:t>
            </a:r>
            <a:endParaRPr sz="800">
              <a:highlight>
                <a:srgbClr val="D5A6BD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return </a:t>
            </a:r>
            <a:r>
              <a:rPr lang="es-MX" sz="800">
                <a:highlight>
                  <a:srgbClr val="F09F0A"/>
                </a:highlight>
              </a:rPr>
              <a:t>animaciones</a:t>
            </a:r>
            <a:r>
              <a:rPr lang="es-MX" sz="800"/>
              <a:t>, </a:t>
            </a:r>
            <a:r>
              <a:rPr lang="es-MX" sz="800">
                <a:highlight>
                  <a:srgbClr val="A6C317"/>
                </a:highlight>
              </a:rPr>
              <a:t>num_frames</a:t>
            </a:r>
            <a:r>
              <a:rPr lang="es-MX" sz="800"/>
              <a:t>,</a:t>
            </a:r>
            <a:r>
              <a:rPr lang="es-MX" sz="800">
                <a:highlight>
                  <a:srgbClr val="D5A6BD"/>
                </a:highlight>
              </a:rPr>
              <a:t>frame_delays</a:t>
            </a:r>
            <a:endParaRPr sz="800">
              <a:highlight>
                <a:srgbClr val="D5A6BD"/>
              </a:highlight>
            </a:endParaRPr>
          </a:p>
        </p:txBody>
      </p:sp>
      <p:pic>
        <p:nvPicPr>
          <p:cNvPr id="647" name="Google Shape;647;g33b9de215ec_0_1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09350" y="1435375"/>
            <a:ext cx="1014050" cy="50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3b9de215ec_0_134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3" name="Google Shape;653;g33b9de215ec_0_134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4" name="Google Shape;654;g33b9de215ec_0_134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5" name="Google Shape;655;g33b9de215ec_0_134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6" name="Google Shape;656;g33b9de215ec_0_134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7" name="Google Shape;657;g33b9de215ec_0_134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58" name="Google Shape;658;g33b9de215ec_0_134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659" name="Google Shape;659;g33b9de215ec_0_134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Asignando animaciones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g33b9de215ec_0_134"/>
          <p:cNvSpPr txBox="1"/>
          <p:nvPr/>
        </p:nvSpPr>
        <p:spPr>
          <a:xfrm>
            <a:off x="450300" y="674713"/>
            <a:ext cx="86937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vamos a usar los sprite asignado a cada evento de mario : </a:t>
            </a:r>
            <a:r>
              <a:rPr b="1" lang="es-MX" sz="1100" u="sng">
                <a:solidFill>
                  <a:schemeClr val="hlink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https://github.com/yussefomar/pygame/blob/main/parte2/monoV1</a:t>
            </a:r>
            <a:r>
              <a:rPr b="1" lang="es-MX" sz="1100" u="sng">
                <a:solidFill>
                  <a:schemeClr val="accent5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</a:t>
            </a:r>
            <a:r>
              <a:rPr b="1" lang="es-MX" sz="1100" u="sng">
                <a:solidFill>
                  <a:schemeClr val="hlink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.py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1" name="Google Shape;661;g33b9de215ec_0_134"/>
          <p:cNvSpPr txBox="1"/>
          <p:nvPr/>
        </p:nvSpPr>
        <p:spPr>
          <a:xfrm>
            <a:off x="4677350" y="999900"/>
            <a:ext cx="3902400" cy="41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Vamos a tener 3 diccionarios como resultado de la función definir animaciones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2" name="Google Shape;662;g33b9de215ec_0_134"/>
          <p:cNvSpPr txBox="1"/>
          <p:nvPr/>
        </p:nvSpPr>
        <p:spPr>
          <a:xfrm>
            <a:off x="5369650" y="1418400"/>
            <a:ext cx="3596400" cy="1046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8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-Animaciones</a:t>
            </a:r>
            <a:r>
              <a:rPr lang="es-MX" sz="8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: es un diccionario que contendrá todo</a:t>
            </a:r>
            <a:endParaRPr sz="8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8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-num_frames:  </a:t>
            </a:r>
            <a:r>
              <a:rPr lang="es-MX" sz="8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es un diccionario cuya clave es el evento izquierda, arriba y te retorna el número de frames que tiene ese evento</a:t>
            </a:r>
            <a:endParaRPr sz="8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8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-frame_delays:</a:t>
            </a:r>
            <a:r>
              <a:rPr lang="es-MX" sz="8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es un diccionario cuya clave es  el evento izquierda, arriba y te retorna el retardo de frame.</a:t>
            </a:r>
            <a:endParaRPr sz="8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Ejemplo num_frames[izquierda ] que valor me retorna?</a:t>
            </a:r>
            <a:endParaRPr sz="8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y frame_delays[izquierda] que valor retorna?</a:t>
            </a:r>
            <a:endParaRPr sz="8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3" name="Google Shape;663;g33b9de215ec_0_134"/>
          <p:cNvSpPr txBox="1"/>
          <p:nvPr/>
        </p:nvSpPr>
        <p:spPr>
          <a:xfrm>
            <a:off x="296900" y="1172125"/>
            <a:ext cx="34404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def definir_animaciones(self):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</a:t>
            </a:r>
            <a:r>
              <a:rPr lang="es-MX" sz="800">
                <a:highlight>
                  <a:schemeClr val="lt1"/>
                </a:highlight>
              </a:rPr>
              <a:t>animaciones = {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"izquierda": {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</a:t>
            </a:r>
            <a:r>
              <a:rPr lang="es-MX" sz="800">
                <a:highlight>
                  <a:schemeClr val="accent6"/>
                </a:highlight>
              </a:rPr>
              <a:t> "frames":</a:t>
            </a:r>
            <a:r>
              <a:rPr lang="es-MX" sz="800">
                <a:solidFill>
                  <a:srgbClr val="50A14F"/>
                </a:solidFill>
                <a:highlight>
                  <a:schemeClr val="accent6"/>
                </a:highlight>
              </a:rPr>
              <a:t> {</a:t>
            </a:r>
            <a:endParaRPr sz="800">
              <a:solidFill>
                <a:srgbClr val="50A14F"/>
              </a:solidFill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50A14F"/>
                </a:solidFill>
                <a:highlight>
                  <a:schemeClr val="accent6"/>
                </a:highlight>
              </a:rPr>
              <a:t>                0: {"x": 10, "y": 190, "sprite_ancho": 20, "sprite_alto": 40},</a:t>
            </a:r>
            <a:endParaRPr sz="800">
              <a:solidFill>
                <a:srgbClr val="50A14F"/>
              </a:solidFill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50A14F"/>
                </a:solidFill>
                <a:highlight>
                  <a:schemeClr val="accent6"/>
                </a:highlight>
              </a:rPr>
              <a:t>                1: {"x": 30, "y": 190, "sprite_ancho": 20, "sprite_alto": 40},</a:t>
            </a:r>
            <a:endParaRPr sz="800">
              <a:solidFill>
                <a:srgbClr val="50A14F"/>
              </a:solidFill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50A14F"/>
                </a:solidFill>
                <a:highlight>
                  <a:schemeClr val="accent6"/>
                </a:highlight>
              </a:rPr>
              <a:t>                2: {"x": 50, "y": 190, "sprite_ancho": 20, "sprite_alto": 40}</a:t>
            </a:r>
            <a:endParaRPr sz="800">
              <a:solidFill>
                <a:srgbClr val="50A14F"/>
              </a:solidFill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50A14F"/>
                </a:solidFill>
                <a:highlight>
                  <a:schemeClr val="accent6"/>
                </a:highlight>
              </a:rPr>
              <a:t>            }</a:t>
            </a:r>
            <a:r>
              <a:rPr lang="es-MX" sz="800">
                <a:highlight>
                  <a:schemeClr val="accent6"/>
                </a:highlight>
              </a:rPr>
              <a:t>,</a:t>
            </a:r>
            <a:endParaRPr sz="800"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accent6"/>
                </a:highlight>
              </a:rPr>
              <a:t>            </a:t>
            </a:r>
            <a:r>
              <a:rPr lang="es-MX" sz="800">
                <a:highlight>
                  <a:srgbClr val="FF00FF"/>
                </a:highlight>
              </a:rPr>
              <a:t>"frame_delay": 8  # Más rápido</a:t>
            </a:r>
            <a:endParaRPr sz="800">
              <a:highlight>
                <a:srgbClr val="FF00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accent6"/>
                </a:highlight>
              </a:rPr>
              <a:t>        },</a:t>
            </a:r>
            <a:endParaRPr sz="800"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"arriba": {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"frames": {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    0: {"x": 69, "y": 190, "sprite_ancho": 20, "sprite_alto": 40},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    1: {"x": 87, "y": 190, "sprite_ancho": 20, "sprite_alto": 40},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    2: {"x": 103, "y": 190, "sprite_ancho": 20, "sprite_alto": 40},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    3: {"x": 126, "y": 190, "sprite_ancho": 20, "sprite_alto": 40}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},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"frame_delay": 12  # Más lento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}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rgbClr val="F09F0A"/>
                </a:highlight>
              </a:rPr>
              <a:t> </a:t>
            </a:r>
            <a:r>
              <a:rPr lang="es-MX" sz="800">
                <a:highlight>
                  <a:schemeClr val="lt1"/>
                </a:highlight>
              </a:rPr>
              <a:t>              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num_frames = {}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for animacion, data in animaciones.items():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</a:t>
            </a:r>
            <a:r>
              <a:rPr lang="es-MX" sz="800">
                <a:solidFill>
                  <a:srgbClr val="50A14F"/>
                </a:solidFill>
                <a:highlight>
                  <a:schemeClr val="lt1"/>
                </a:highlight>
              </a:rPr>
              <a:t> </a:t>
            </a:r>
            <a:r>
              <a:rPr lang="es-MX" sz="800">
                <a:solidFill>
                  <a:srgbClr val="0D0D0D"/>
                </a:solidFill>
                <a:highlight>
                  <a:schemeClr val="lt1"/>
                </a:highlight>
              </a:rPr>
              <a:t> num_frames[animacion] </a:t>
            </a:r>
            <a:r>
              <a:rPr lang="es-MX" sz="800">
                <a:highlight>
                  <a:schemeClr val="lt1"/>
                </a:highlight>
              </a:rPr>
              <a:t>= len(data[frames])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frame_delays = {}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for animacion, data in animaciones.items():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frame_delays[animacion]=data["frame_delay"] 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return animaciones, </a:t>
            </a:r>
            <a:r>
              <a:rPr lang="es-MX" sz="800">
                <a:highlight>
                  <a:srgbClr val="00FFFF"/>
                </a:highlight>
              </a:rPr>
              <a:t>num_frames</a:t>
            </a:r>
            <a:r>
              <a:rPr lang="es-MX" sz="800">
                <a:highlight>
                  <a:schemeClr val="lt1"/>
                </a:highlight>
              </a:rPr>
              <a:t>,f</a:t>
            </a:r>
            <a:r>
              <a:rPr lang="es-MX" sz="800">
                <a:highlight>
                  <a:srgbClr val="FFFF00"/>
                </a:highlight>
              </a:rPr>
              <a:t>rame_delays</a:t>
            </a:r>
            <a:endParaRPr sz="800">
              <a:highlight>
                <a:srgbClr val="FFFF00"/>
              </a:highlight>
            </a:endParaRPr>
          </a:p>
        </p:txBody>
      </p:sp>
      <p:sp>
        <p:nvSpPr>
          <p:cNvPr id="664" name="Google Shape;664;g33b9de215ec_0_134"/>
          <p:cNvSpPr txBox="1"/>
          <p:nvPr/>
        </p:nvSpPr>
        <p:spPr>
          <a:xfrm>
            <a:off x="3572275" y="2295763"/>
            <a:ext cx="56145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 </a:t>
            </a:r>
            <a:r>
              <a:rPr lang="es-MX" sz="800"/>
              <a:t>def obtener_superficie_actual(self):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animacion_frame_con_delay = self.animaciones[self.animacion_actual]  # </a:t>
            </a:r>
            <a:r>
              <a:rPr lang="es-MX" sz="800">
                <a:highlight>
                  <a:schemeClr val="accent6"/>
                </a:highlight>
              </a:rPr>
              <a:t>si animacion_actual fuera izquierda</a:t>
            </a:r>
            <a:endParaRPr sz="800"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animacion_frame = anima</a:t>
            </a:r>
            <a:r>
              <a:rPr lang="es-MX" sz="800">
                <a:highlight>
                  <a:srgbClr val="A6C317"/>
                </a:highlight>
              </a:rPr>
              <a:t>cion_frame_con_delay["frames"] </a:t>
            </a:r>
            <a:endParaRPr sz="800">
              <a:highlight>
                <a:srgbClr val="A6C31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animacion_delays=</a:t>
            </a:r>
            <a:r>
              <a:rPr lang="es-MX" sz="800">
                <a:highlight>
                  <a:srgbClr val="EAD1DC"/>
                </a:highlight>
              </a:rPr>
              <a:t>animacion_frame_con_delay["frame_delay"] </a:t>
            </a:r>
            <a:r>
              <a:rPr lang="es-MX" sz="800">
                <a:highlight>
                  <a:srgbClr val="D5A6BD"/>
                </a:highlight>
              </a:rPr>
              <a:t># me devuelve 8 si es izquierda</a:t>
            </a:r>
            <a:r>
              <a:rPr lang="es-MX" sz="800">
                <a:highlight>
                  <a:srgbClr val="A6C317"/>
                </a:highlight>
              </a:rPr>
              <a:t>	</a:t>
            </a:r>
            <a:endParaRPr sz="800">
              <a:highlight>
                <a:srgbClr val="A6C31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clip=animacion_frame[self.frame // </a:t>
            </a:r>
            <a:r>
              <a:rPr lang="es-MX" sz="800">
                <a:highlight>
                  <a:schemeClr val="lt1"/>
                </a:highlight>
              </a:rPr>
              <a:t>animacion_delays</a:t>
            </a:r>
            <a:r>
              <a:rPr lang="es-MX" sz="800"/>
              <a:t>]  # Obtener el frame correspondiente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superficie_mario = self.hoja_sprite.subsurface((clip["x"], clip["y"], clip["sprite_ancho"], clip["sprite_alto"]))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superficie_mario.set_colorkey(self.color)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superficie_mario_escalado = pygame.transform.scale(superficie_mario, (self.scale_ancho, self.scale_alto))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return superficie_mario_escalado</a:t>
            </a:r>
            <a:endParaRPr sz="800"/>
          </a:p>
        </p:txBody>
      </p:sp>
      <p:sp>
        <p:nvSpPr>
          <p:cNvPr id="665" name="Google Shape;665;g33b9de215ec_0_134"/>
          <p:cNvSpPr txBox="1"/>
          <p:nvPr/>
        </p:nvSpPr>
        <p:spPr>
          <a:xfrm>
            <a:off x="3005550" y="3804175"/>
            <a:ext cx="3132900" cy="1046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def actualizar_frame(self):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self.frame = self.frame+ 1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num_frame_actual=s</a:t>
            </a:r>
            <a:r>
              <a:rPr lang="es-MX" sz="800">
                <a:highlight>
                  <a:srgbClr val="00FFFF"/>
                </a:highlight>
              </a:rPr>
              <a:t>elf.num_frames[self.animacion_actual]</a:t>
            </a:r>
            <a:endParaRPr sz="800">
              <a:highlight>
                <a:srgbClr val="00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delay_actual=</a:t>
            </a:r>
            <a:r>
              <a:rPr lang="es-MX" sz="800">
                <a:highlight>
                  <a:srgbClr val="FFD966"/>
                </a:highlight>
              </a:rPr>
              <a:t>self.frame_delays[self.animacion_actual]</a:t>
            </a:r>
            <a:endParaRPr sz="800">
              <a:highlight>
                <a:srgbClr val="FFD96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if self.frame &gt;= num_frame_actual * delay_actual: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self.frame = 0</a:t>
            </a:r>
            <a:endParaRPr sz="800"/>
          </a:p>
        </p:txBody>
      </p:sp>
      <p:sp>
        <p:nvSpPr>
          <p:cNvPr id="666" name="Google Shape;666;g33b9de215ec_0_134"/>
          <p:cNvSpPr txBox="1"/>
          <p:nvPr/>
        </p:nvSpPr>
        <p:spPr>
          <a:xfrm>
            <a:off x="6611950" y="3874475"/>
            <a:ext cx="2354100" cy="800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def actualizar_posicion(self):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if teclas[pygame.K_LEFT]: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self.posx -= self.velocidad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self.animacion_actual = "izquierda"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self.actualizar_frame()</a:t>
            </a:r>
            <a:endParaRPr sz="800"/>
          </a:p>
        </p:txBody>
      </p:sp>
      <p:sp>
        <p:nvSpPr>
          <p:cNvPr id="667" name="Google Shape;667;g33b9de215ec_0_134"/>
          <p:cNvSpPr/>
          <p:nvPr/>
        </p:nvSpPr>
        <p:spPr>
          <a:xfrm>
            <a:off x="6472100" y="3874475"/>
            <a:ext cx="287400" cy="119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8" name="Google Shape;668;g33b9de215ec_0_134"/>
          <p:cNvSpPr/>
          <p:nvPr/>
        </p:nvSpPr>
        <p:spPr>
          <a:xfrm>
            <a:off x="2871750" y="3804175"/>
            <a:ext cx="287400" cy="119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9" name="Google Shape;669;g33b9de215ec_0_134"/>
          <p:cNvSpPr/>
          <p:nvPr/>
        </p:nvSpPr>
        <p:spPr>
          <a:xfrm>
            <a:off x="3498100" y="2391400"/>
            <a:ext cx="287400" cy="119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0" name="Google Shape;670;g33b9de215ec_0_134"/>
          <p:cNvSpPr/>
          <p:nvPr/>
        </p:nvSpPr>
        <p:spPr>
          <a:xfrm>
            <a:off x="3844750" y="1603675"/>
            <a:ext cx="552900" cy="119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latin typeface="Proxima Nova"/>
                <a:ea typeface="Proxima Nova"/>
                <a:cs typeface="Proxima Nova"/>
                <a:sym typeface="Proxima Nova"/>
              </a:rPr>
              <a:t>3??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3bbbd9375c_0_0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6" name="Google Shape;676;g33bbbd9375c_0_0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7" name="Google Shape;677;g33bbbd9375c_0_0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8" name="Google Shape;678;g33bbbd9375c_0_0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9" name="Google Shape;679;g33bbbd9375c_0_0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0" name="Google Shape;680;g33bbbd9375c_0_0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81" name="Google Shape;681;g33bbbd9375c_0_0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682" name="Google Shape;682;g33bbbd9375c_0_0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Asignando animaciones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g33bbbd9375c_0_0"/>
          <p:cNvSpPr txBox="1"/>
          <p:nvPr/>
        </p:nvSpPr>
        <p:spPr>
          <a:xfrm>
            <a:off x="450300" y="674713"/>
            <a:ext cx="86937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0ptimizamos	</a:t>
            </a: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: </a:t>
            </a:r>
            <a:r>
              <a:rPr b="1" lang="es-MX" sz="1100" u="sng">
                <a:solidFill>
                  <a:schemeClr val="hlink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https://github.com/yussefomar/pygame/blob/main/parte2/monoV12.py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4" name="Google Shape;684;g33bbbd9375c_0_0"/>
          <p:cNvSpPr txBox="1"/>
          <p:nvPr/>
        </p:nvSpPr>
        <p:spPr>
          <a:xfrm>
            <a:off x="296900" y="1172125"/>
            <a:ext cx="34404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def definir_animaciones(self):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</a:t>
            </a:r>
            <a:r>
              <a:rPr lang="es-MX" sz="800">
                <a:highlight>
                  <a:schemeClr val="lt1"/>
                </a:highlight>
              </a:rPr>
              <a:t>animaciones = {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"izquierda": {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</a:t>
            </a:r>
            <a:r>
              <a:rPr lang="es-MX" sz="800">
                <a:highlight>
                  <a:schemeClr val="accent6"/>
                </a:highlight>
              </a:rPr>
              <a:t> "frames":</a:t>
            </a:r>
            <a:r>
              <a:rPr lang="es-MX" sz="800">
                <a:solidFill>
                  <a:srgbClr val="50A14F"/>
                </a:solidFill>
                <a:highlight>
                  <a:schemeClr val="accent6"/>
                </a:highlight>
              </a:rPr>
              <a:t> {</a:t>
            </a:r>
            <a:endParaRPr sz="800">
              <a:solidFill>
                <a:srgbClr val="50A14F"/>
              </a:solidFill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50A14F"/>
                </a:solidFill>
                <a:highlight>
                  <a:schemeClr val="accent6"/>
                </a:highlight>
              </a:rPr>
              <a:t>                0: {"x": 10, "y": 190, "sprite_ancho": 20, "sprite_alto": 40},</a:t>
            </a:r>
            <a:endParaRPr sz="800">
              <a:solidFill>
                <a:srgbClr val="50A14F"/>
              </a:solidFill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50A14F"/>
                </a:solidFill>
                <a:highlight>
                  <a:schemeClr val="accent6"/>
                </a:highlight>
              </a:rPr>
              <a:t>                1: {"x": 30, "y": 190, "sprite_ancho": 20, "sprite_alto": 40},</a:t>
            </a:r>
            <a:endParaRPr sz="800">
              <a:solidFill>
                <a:srgbClr val="50A14F"/>
              </a:solidFill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50A14F"/>
                </a:solidFill>
                <a:highlight>
                  <a:schemeClr val="accent6"/>
                </a:highlight>
              </a:rPr>
              <a:t>                2: {"x": 50, "y": 190, "sprite_ancho": 20, "sprite_alto": 40}</a:t>
            </a:r>
            <a:endParaRPr sz="800">
              <a:solidFill>
                <a:srgbClr val="50A14F"/>
              </a:solidFill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50A14F"/>
                </a:solidFill>
                <a:highlight>
                  <a:schemeClr val="accent6"/>
                </a:highlight>
              </a:rPr>
              <a:t>            }</a:t>
            </a:r>
            <a:r>
              <a:rPr lang="es-MX" sz="800">
                <a:highlight>
                  <a:schemeClr val="accent6"/>
                </a:highlight>
              </a:rPr>
              <a:t>,</a:t>
            </a:r>
            <a:endParaRPr sz="800"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accent6"/>
                </a:highlight>
              </a:rPr>
              <a:t>            </a:t>
            </a:r>
            <a:r>
              <a:rPr lang="es-MX" sz="800">
                <a:highlight>
                  <a:srgbClr val="FF00FF"/>
                </a:highlight>
              </a:rPr>
              <a:t>"frame_delay": 8  # Más rápido</a:t>
            </a:r>
            <a:endParaRPr sz="800">
              <a:highlight>
                <a:srgbClr val="FF00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accent6"/>
                </a:highlight>
              </a:rPr>
              <a:t>        },</a:t>
            </a:r>
            <a:endParaRPr sz="800"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"arriba": {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"frames": {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    0: {"x": 69, "y": 190, "sprite_ancho": 20, "sprite_alto": 40},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    1: {"x": 87, "y": 190, "sprite_ancho": 20, "sprite_alto": 40},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    2: {"x": 103, "y": 190, "sprite_ancho": 20, "sprite_alto": 40},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    3: {"x": 126, "y": 190, "sprite_ancho": 20, "sprite_alto": 40}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},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"frame_delay": 12  # Más lento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}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rgbClr val="F09F0A"/>
                </a:highlight>
              </a:rPr>
              <a:t> </a:t>
            </a:r>
            <a:r>
              <a:rPr lang="es-MX" sz="800">
                <a:highlight>
                  <a:schemeClr val="lt1"/>
                </a:highlight>
              </a:rPr>
              <a:t>              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num_frames = {}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for animacion, data in animaciones.items():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</a:t>
            </a:r>
            <a:r>
              <a:rPr lang="es-MX" sz="800">
                <a:solidFill>
                  <a:srgbClr val="50A14F"/>
                </a:solidFill>
                <a:highlight>
                  <a:schemeClr val="lt1"/>
                </a:highlight>
              </a:rPr>
              <a:t> </a:t>
            </a:r>
            <a:r>
              <a:rPr lang="es-MX" sz="800">
                <a:solidFill>
                  <a:srgbClr val="0D0D0D"/>
                </a:solidFill>
                <a:highlight>
                  <a:schemeClr val="lt1"/>
                </a:highlight>
              </a:rPr>
              <a:t> num_frames[animacion] </a:t>
            </a:r>
            <a:r>
              <a:rPr lang="es-MX" sz="800">
                <a:highlight>
                  <a:schemeClr val="lt1"/>
                </a:highlight>
              </a:rPr>
              <a:t>= len(data[frames])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frame_delays = {}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for animacion, data in animaciones.items():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frame_delays[animacion]=data["frame_delay"] 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return animaciones, </a:t>
            </a:r>
            <a:r>
              <a:rPr lang="es-MX" sz="800">
                <a:highlight>
                  <a:srgbClr val="00FFFF"/>
                </a:highlight>
              </a:rPr>
              <a:t>num_frames</a:t>
            </a:r>
            <a:r>
              <a:rPr lang="es-MX" sz="800">
                <a:highlight>
                  <a:schemeClr val="lt1"/>
                </a:highlight>
              </a:rPr>
              <a:t>,f</a:t>
            </a:r>
            <a:r>
              <a:rPr lang="es-MX" sz="800">
                <a:highlight>
                  <a:srgbClr val="FFFF00"/>
                </a:highlight>
              </a:rPr>
              <a:t>rame_delays</a:t>
            </a:r>
            <a:endParaRPr sz="800">
              <a:highlight>
                <a:srgbClr val="FFFF00"/>
              </a:highlight>
            </a:endParaRPr>
          </a:p>
        </p:txBody>
      </p:sp>
      <p:sp>
        <p:nvSpPr>
          <p:cNvPr id="685" name="Google Shape;685;g33bbbd9375c_0_0"/>
          <p:cNvSpPr txBox="1"/>
          <p:nvPr/>
        </p:nvSpPr>
        <p:spPr>
          <a:xfrm>
            <a:off x="3529425" y="1070950"/>
            <a:ext cx="56145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 </a:t>
            </a:r>
            <a:r>
              <a:rPr lang="es-MX" sz="800"/>
              <a:t>def obtener_superficie_actual(self):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animacion_frame_con_delay = self.animaciones[self.animacion_actual]  # </a:t>
            </a:r>
            <a:r>
              <a:rPr lang="es-MX" sz="800">
                <a:highlight>
                  <a:schemeClr val="accent6"/>
                </a:highlight>
              </a:rPr>
              <a:t>si animacion_actual fuera izquierda</a:t>
            </a:r>
            <a:endParaRPr sz="800"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animacion_frame = anima</a:t>
            </a:r>
            <a:r>
              <a:rPr lang="es-MX" sz="800">
                <a:highlight>
                  <a:srgbClr val="A6C317"/>
                </a:highlight>
              </a:rPr>
              <a:t>cion_frame_con_delay["frames"] </a:t>
            </a:r>
            <a:endParaRPr sz="800">
              <a:highlight>
                <a:srgbClr val="A6C31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animacion_delays=</a:t>
            </a:r>
            <a:r>
              <a:rPr lang="es-MX" sz="800">
                <a:highlight>
                  <a:srgbClr val="EAD1DC"/>
                </a:highlight>
              </a:rPr>
              <a:t>animacion_frame_con_delay["frame_delay"] </a:t>
            </a:r>
            <a:r>
              <a:rPr lang="es-MX" sz="800">
                <a:highlight>
                  <a:srgbClr val="D5A6BD"/>
                </a:highlight>
              </a:rPr>
              <a:t># me devuelve 8 si es izquierda</a:t>
            </a:r>
            <a:r>
              <a:rPr lang="es-MX" sz="800">
                <a:highlight>
                  <a:srgbClr val="A6C317"/>
                </a:highlight>
              </a:rPr>
              <a:t>	</a:t>
            </a:r>
            <a:endParaRPr sz="800">
              <a:highlight>
                <a:srgbClr val="A6C31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clip=animacion_frame[self.frame // </a:t>
            </a:r>
            <a:r>
              <a:rPr lang="es-MX" sz="800">
                <a:highlight>
                  <a:schemeClr val="lt1"/>
                </a:highlight>
              </a:rPr>
              <a:t>animacion_delays</a:t>
            </a:r>
            <a:r>
              <a:rPr lang="es-MX" sz="800"/>
              <a:t>]  # Obtener el frame correspondiente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superficie_mario = self.hoja_sprite.subsurface((clip["x"], clip["y"], clip["sprite_ancho"], clip["sprite_alto"]))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superficie_mario.set_colorkey(self.color)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superficie_mario_escalado = pygame.transform.scale(superficie_mario, (self.scale_ancho, self.scale_alto))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return superficie_mario_escalado</a:t>
            </a:r>
            <a:endParaRPr sz="800"/>
          </a:p>
        </p:txBody>
      </p:sp>
      <p:sp>
        <p:nvSpPr>
          <p:cNvPr id="686" name="Google Shape;686;g33bbbd9375c_0_0"/>
          <p:cNvSpPr txBox="1"/>
          <p:nvPr/>
        </p:nvSpPr>
        <p:spPr>
          <a:xfrm>
            <a:off x="3895075" y="3103463"/>
            <a:ext cx="1839000" cy="1569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</a:t>
            </a:r>
            <a:r>
              <a:rPr lang="es-MX" sz="800">
                <a:highlight>
                  <a:schemeClr val="lt1"/>
                </a:highlight>
              </a:rPr>
              <a:t>animaciones = {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"izquierda": {</a:t>
            </a:r>
            <a:endParaRPr sz="800">
              <a:solidFill>
                <a:srgbClr val="50A14F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50A14F"/>
                </a:solidFill>
                <a:highlight>
                  <a:schemeClr val="lt1"/>
                </a:highlight>
              </a:rPr>
              <a:t>           </a:t>
            </a:r>
            <a:r>
              <a:rPr lang="es-MX" sz="800">
                <a:solidFill>
                  <a:schemeClr val="dk2"/>
                </a:solidFill>
                <a:highlight>
                  <a:schemeClr val="lt1"/>
                </a:highlight>
              </a:rPr>
              <a:t>  </a:t>
            </a:r>
            <a:r>
              <a:rPr lang="es-MX" sz="800">
                <a:solidFill>
                  <a:srgbClr val="0D0D0D"/>
                </a:solidFill>
                <a:highlight>
                  <a:schemeClr val="lt1"/>
                </a:highlight>
              </a:rPr>
              <a:t>   0: {superficie1,</a:t>
            </a:r>
            <a:endParaRPr sz="8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  <a:highlight>
                  <a:schemeClr val="lt1"/>
                </a:highlight>
              </a:rPr>
              <a:t>                1: {"superficie2},</a:t>
            </a:r>
            <a:endParaRPr sz="8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  <a:highlight>
                  <a:schemeClr val="lt1"/>
                </a:highlight>
              </a:rPr>
              <a:t>                2: {"superficie3}</a:t>
            </a:r>
            <a:endParaRPr sz="8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  <a:highlight>
                  <a:schemeClr val="lt1"/>
                </a:highlight>
              </a:rPr>
              <a:t>            },</a:t>
            </a:r>
            <a:endParaRPr sz="8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"arriba": {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    0: {superficie1},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    1: {"superficie2},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    2: {superficie3},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    3: {superficie4}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},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</a:t>
            </a:r>
            <a:endParaRPr b="1" sz="8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7" name="Google Shape;687;g33bbbd9375c_0_0"/>
          <p:cNvSpPr txBox="1"/>
          <p:nvPr/>
        </p:nvSpPr>
        <p:spPr>
          <a:xfrm>
            <a:off x="3994325" y="24759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8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Observar que obtenemos la superficie actual cada vez que lo necesitamos, pero  seria mejor ya directamente:</a:t>
            </a:r>
            <a:endParaRPr/>
          </a:p>
        </p:txBody>
      </p:sp>
      <p:sp>
        <p:nvSpPr>
          <p:cNvPr id="688" name="Google Shape;688;g33bbbd9375c_0_0"/>
          <p:cNvSpPr txBox="1"/>
          <p:nvPr/>
        </p:nvSpPr>
        <p:spPr>
          <a:xfrm>
            <a:off x="5958800" y="3103450"/>
            <a:ext cx="1035600" cy="983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</a:t>
            </a:r>
            <a:r>
              <a:rPr lang="es-MX" sz="800">
                <a:highlight>
                  <a:schemeClr val="lt1"/>
                </a:highlight>
              </a:rPr>
              <a:t>num_frames</a:t>
            </a:r>
            <a:r>
              <a:rPr lang="es-MX" sz="800">
                <a:highlight>
                  <a:schemeClr val="lt1"/>
                </a:highlight>
              </a:rPr>
              <a:t>= {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"izquierda": {</a:t>
            </a:r>
            <a:endParaRPr sz="800">
              <a:solidFill>
                <a:srgbClr val="50A14F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50A14F"/>
                </a:solidFill>
                <a:highlight>
                  <a:schemeClr val="lt1"/>
                </a:highlight>
              </a:rPr>
              <a:t>           </a:t>
            </a:r>
            <a:r>
              <a:rPr lang="es-MX" sz="800">
                <a:solidFill>
                  <a:srgbClr val="0D0D0D"/>
                </a:solidFill>
                <a:highlight>
                  <a:schemeClr val="lt1"/>
                </a:highlight>
              </a:rPr>
              <a:t> 5            },</a:t>
            </a:r>
            <a:endParaRPr sz="8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"arriba": {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  6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},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</a:t>
            </a:r>
            <a:endParaRPr b="1" sz="8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9" name="Google Shape;689;g33bbbd9375c_0_0"/>
          <p:cNvSpPr txBox="1"/>
          <p:nvPr/>
        </p:nvSpPr>
        <p:spPr>
          <a:xfrm>
            <a:off x="7362100" y="3103450"/>
            <a:ext cx="1035600" cy="983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</a:t>
            </a:r>
            <a:r>
              <a:rPr lang="es-MX" sz="800">
                <a:highlight>
                  <a:schemeClr val="lt1"/>
                </a:highlight>
              </a:rPr>
              <a:t>f</a:t>
            </a:r>
            <a:r>
              <a:rPr lang="es-MX" sz="800">
                <a:highlight>
                  <a:srgbClr val="FFFF00"/>
                </a:highlight>
              </a:rPr>
              <a:t>rame_delays</a:t>
            </a:r>
            <a:r>
              <a:rPr lang="es-MX" sz="800">
                <a:highlight>
                  <a:schemeClr val="lt1"/>
                </a:highlight>
              </a:rPr>
              <a:t>= {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"izquierda": {</a:t>
            </a:r>
            <a:endParaRPr sz="800">
              <a:solidFill>
                <a:srgbClr val="50A14F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50A14F"/>
                </a:solidFill>
                <a:highlight>
                  <a:schemeClr val="lt1"/>
                </a:highlight>
              </a:rPr>
              <a:t>           </a:t>
            </a:r>
            <a:r>
              <a:rPr lang="es-MX" sz="800">
                <a:solidFill>
                  <a:srgbClr val="0D0D0D"/>
                </a:solidFill>
                <a:highlight>
                  <a:schemeClr val="lt1"/>
                </a:highlight>
              </a:rPr>
              <a:t> 14            },</a:t>
            </a:r>
            <a:endParaRPr sz="8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"arriba": {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  11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},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</a:t>
            </a:r>
            <a:endParaRPr b="1" sz="8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33bbbd9375c_0_27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5" name="Google Shape;695;g33bbbd9375c_0_27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6" name="Google Shape;696;g33bbbd9375c_0_27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7" name="Google Shape;697;g33bbbd9375c_0_27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8" name="Google Shape;698;g33bbbd9375c_0_27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9" name="Google Shape;699;g33bbbd9375c_0_27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00" name="Google Shape;700;g33bbbd9375c_0_27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701" name="Google Shape;701;g33bbbd9375c_0_27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Cargando </a:t>
            </a: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animaciones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g33bbbd9375c_0_27"/>
          <p:cNvSpPr txBox="1"/>
          <p:nvPr/>
        </p:nvSpPr>
        <p:spPr>
          <a:xfrm>
            <a:off x="450300" y="674713"/>
            <a:ext cx="86937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0ptimizamos	 : </a:t>
            </a:r>
            <a:r>
              <a:rPr b="1" lang="es-MX" sz="1100" u="sng">
                <a:solidFill>
                  <a:schemeClr val="hlink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https://github.com/yussefomar/pygame/blob/main/parte2/monoV12.py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3" name="Google Shape;703;g33bbbd9375c_0_27"/>
          <p:cNvSpPr txBox="1"/>
          <p:nvPr/>
        </p:nvSpPr>
        <p:spPr>
          <a:xfrm>
            <a:off x="296900" y="1054425"/>
            <a:ext cx="34404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/>
              <a:t>def definir_animaciones(self):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/>
              <a:t>    </a:t>
            </a:r>
            <a:r>
              <a:rPr lang="es-MX" sz="700">
                <a:highlight>
                  <a:schemeClr val="lt1"/>
                </a:highlight>
              </a:rPr>
              <a:t>animaciones = {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highlight>
                  <a:schemeClr val="lt1"/>
                </a:highlight>
              </a:rPr>
              <a:t>        "izquierda": {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highlight>
                  <a:schemeClr val="lt1"/>
                </a:highlight>
              </a:rPr>
              <a:t>            "frames":</a:t>
            </a:r>
            <a:r>
              <a:rPr lang="es-MX" sz="700">
                <a:solidFill>
                  <a:srgbClr val="50A14F"/>
                </a:solidFill>
                <a:highlight>
                  <a:schemeClr val="lt1"/>
                </a:highlight>
              </a:rPr>
              <a:t> {</a:t>
            </a:r>
            <a:endParaRPr sz="700">
              <a:solidFill>
                <a:srgbClr val="50A14F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solidFill>
                  <a:srgbClr val="50A14F"/>
                </a:solidFill>
                <a:highlight>
                  <a:schemeClr val="lt1"/>
                </a:highlight>
              </a:rPr>
              <a:t>               </a:t>
            </a:r>
            <a:r>
              <a:rPr lang="es-MX" sz="700">
                <a:solidFill>
                  <a:srgbClr val="0D0D0D"/>
                </a:solidFill>
                <a:highlight>
                  <a:schemeClr val="lt1"/>
                </a:highlight>
              </a:rPr>
              <a:t> 0: {"x": 10, "y": 190, "sprite_ancho": 20, "sprite_alto": 40},</a:t>
            </a:r>
            <a:endParaRPr sz="7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solidFill>
                  <a:srgbClr val="0D0D0D"/>
                </a:solidFill>
                <a:highlight>
                  <a:schemeClr val="lt1"/>
                </a:highlight>
              </a:rPr>
              <a:t>                1: {"x": 30, "y": 190, "sprite_ancho": 20, "sprite_alto": 40},</a:t>
            </a:r>
            <a:endParaRPr sz="7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solidFill>
                  <a:srgbClr val="0D0D0D"/>
                </a:solidFill>
                <a:highlight>
                  <a:schemeClr val="lt1"/>
                </a:highlight>
              </a:rPr>
              <a:t>                2: {"x": 50, "y": 190, "sprite_ancho": 20, "sprite_alto": 40}</a:t>
            </a:r>
            <a:endParaRPr sz="7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solidFill>
                  <a:srgbClr val="0D0D0D"/>
                </a:solidFill>
                <a:highlight>
                  <a:schemeClr val="lt1"/>
                </a:highlight>
              </a:rPr>
              <a:t>            },</a:t>
            </a:r>
            <a:endParaRPr sz="7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highlight>
                  <a:schemeClr val="lt1"/>
                </a:highlight>
              </a:rPr>
              <a:t>            "frame_delay": 8  # Más rápido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highlight>
                  <a:schemeClr val="lt1"/>
                </a:highlight>
              </a:rPr>
              <a:t>        },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highlight>
                  <a:schemeClr val="lt1"/>
                </a:highlight>
              </a:rPr>
              <a:t>        "arriba": {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highlight>
                  <a:schemeClr val="lt1"/>
                </a:highlight>
              </a:rPr>
              <a:t>            "frames": {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highlight>
                  <a:schemeClr val="lt1"/>
                </a:highlight>
              </a:rPr>
              <a:t>                0: {"x": 69, "y": 190, "sprite_ancho": 20, "sprite_alto": 40},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highlight>
                  <a:schemeClr val="lt1"/>
                </a:highlight>
              </a:rPr>
              <a:t>                1: {"x": 87, "y": 190, "sprite_ancho": 20, "sprite_alto": 40},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highlight>
                  <a:schemeClr val="lt1"/>
                </a:highlight>
              </a:rPr>
              <a:t>                2: {"x": 103, "y": 190, "sprite_ancho": 20, "sprite_alto": 40},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highlight>
                  <a:schemeClr val="lt1"/>
                </a:highlight>
              </a:rPr>
              <a:t>                3: {"x": 126, "y": 190, "sprite_ancho": 20, "sprite_alto": 40}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highlight>
                  <a:schemeClr val="lt1"/>
                </a:highlight>
              </a:rPr>
              <a:t>            },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highlight>
                  <a:schemeClr val="lt1"/>
                </a:highlight>
              </a:rPr>
              <a:t>            "frame_delay": 12  # Más lento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highlight>
                  <a:schemeClr val="lt1"/>
                </a:highlight>
              </a:rPr>
              <a:t>        }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highlight>
                  <a:srgbClr val="F09F0A"/>
                </a:highlight>
              </a:rPr>
              <a:t> </a:t>
            </a:r>
            <a:r>
              <a:rPr lang="es-MX" sz="700">
                <a:highlight>
                  <a:schemeClr val="lt1"/>
                </a:highlight>
              </a:rPr>
              <a:t>              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highlight>
                  <a:schemeClr val="lt1"/>
                </a:highlight>
              </a:rPr>
              <a:t>        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highlight>
                  <a:schemeClr val="lt1"/>
                </a:highlight>
              </a:rPr>
              <a:t>            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highlight>
                  <a:schemeClr val="lt1"/>
                </a:highlight>
              </a:rPr>
              <a:t>        return animaciones</a:t>
            </a:r>
            <a:endParaRPr sz="700">
              <a:highlight>
                <a:srgbClr val="FFFF00"/>
              </a:highlight>
            </a:endParaRPr>
          </a:p>
        </p:txBody>
      </p:sp>
      <p:sp>
        <p:nvSpPr>
          <p:cNvPr id="704" name="Google Shape;704;g33bbbd9375c_0_27"/>
          <p:cNvSpPr txBox="1"/>
          <p:nvPr/>
        </p:nvSpPr>
        <p:spPr>
          <a:xfrm>
            <a:off x="3931550" y="1054425"/>
            <a:ext cx="56145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/>
              <a:t>def cargar_superficies_numframe_delays(self,animaciones):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/>
              <a:t>        num_frames = {}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/>
              <a:t>        frame_delays = {}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/>
              <a:t>        superficies = {}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/>
              <a:t>        for animacion, data in animaciones.items():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/>
              <a:t>            num_frames[animacion] = len(data["frames"])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/>
              <a:t>            frame_delays[animacion] = data["frame_delay"]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/>
              <a:t>            # Cargar los frames de la animación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/>
              <a:t>            superficies[animacion] = []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/>
              <a:t>            for frame in data["frames"].values():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/>
              <a:t>                clip = self.hoja_sprite.subsurface((frame["x"], frame["y"], frame["sprite_ancho"], frame["sprite_alto"]))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/>
              <a:t>                clip.set_colorkey(self.color)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/>
              <a:t>                superficies[animacion].append(pygame.transform.scale(clip, (self.scale_ancho, self.scale_alto)))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/>
              <a:t>        </a:t>
            </a:r>
            <a:r>
              <a:rPr lang="es-MX" sz="700">
                <a:highlight>
                  <a:srgbClr val="FF00FF"/>
                </a:highlight>
              </a:rPr>
              <a:t>self.superficies </a:t>
            </a:r>
            <a:r>
              <a:rPr lang="es-MX" sz="700"/>
              <a:t>= superficies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/>
              <a:t>        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/>
              <a:t>      </a:t>
            </a:r>
            <a:r>
              <a:rPr lang="es-MX" sz="700">
                <a:highlight>
                  <a:srgbClr val="00FFFF"/>
                </a:highlight>
              </a:rPr>
              <a:t>  self.num_frames</a:t>
            </a:r>
            <a:r>
              <a:rPr lang="es-MX" sz="700"/>
              <a:t>=num_frames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/>
              <a:t>        </a:t>
            </a:r>
            <a:r>
              <a:rPr lang="es-MX" sz="700">
                <a:highlight>
                  <a:srgbClr val="FFFF00"/>
                </a:highlight>
              </a:rPr>
              <a:t>self.frame_delays</a:t>
            </a:r>
            <a:r>
              <a:rPr lang="es-MX" sz="700"/>
              <a:t>=frame_delays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705" name="Google Shape;705;g33bbbd9375c_0_27"/>
          <p:cNvSpPr txBox="1"/>
          <p:nvPr/>
        </p:nvSpPr>
        <p:spPr>
          <a:xfrm>
            <a:off x="3895075" y="3429798"/>
            <a:ext cx="1839000" cy="1331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highlight>
                  <a:srgbClr val="FF00FF"/>
                </a:highlight>
              </a:rPr>
              <a:t>superficies</a:t>
            </a:r>
            <a:r>
              <a:rPr lang="es-MX" sz="600">
                <a:highlight>
                  <a:schemeClr val="lt1"/>
                </a:highlight>
              </a:rPr>
              <a:t> = {</a:t>
            </a:r>
            <a:endParaRPr sz="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highlight>
                  <a:schemeClr val="lt1"/>
                </a:highlight>
              </a:rPr>
              <a:t>        "izquierda": {</a:t>
            </a:r>
            <a:endParaRPr sz="600">
              <a:solidFill>
                <a:srgbClr val="50A14F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solidFill>
                  <a:srgbClr val="50A14F"/>
                </a:solidFill>
                <a:highlight>
                  <a:schemeClr val="lt1"/>
                </a:highlight>
              </a:rPr>
              <a:t>           </a:t>
            </a:r>
            <a:r>
              <a:rPr lang="es-MX" sz="600">
                <a:solidFill>
                  <a:schemeClr val="dk2"/>
                </a:solidFill>
                <a:highlight>
                  <a:schemeClr val="lt1"/>
                </a:highlight>
              </a:rPr>
              <a:t>  </a:t>
            </a:r>
            <a:r>
              <a:rPr lang="es-MX" sz="600">
                <a:solidFill>
                  <a:srgbClr val="0D0D0D"/>
                </a:solidFill>
                <a:highlight>
                  <a:schemeClr val="lt1"/>
                </a:highlight>
              </a:rPr>
              <a:t>   0: {superficie1,</a:t>
            </a:r>
            <a:endParaRPr sz="6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solidFill>
                  <a:srgbClr val="0D0D0D"/>
                </a:solidFill>
                <a:highlight>
                  <a:schemeClr val="lt1"/>
                </a:highlight>
              </a:rPr>
              <a:t>                1: {"superficie2},</a:t>
            </a:r>
            <a:endParaRPr sz="6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solidFill>
                  <a:srgbClr val="0D0D0D"/>
                </a:solidFill>
                <a:highlight>
                  <a:schemeClr val="lt1"/>
                </a:highlight>
              </a:rPr>
              <a:t>                2: {"superficie3}</a:t>
            </a:r>
            <a:endParaRPr sz="6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solidFill>
                  <a:srgbClr val="0D0D0D"/>
                </a:solidFill>
                <a:highlight>
                  <a:schemeClr val="lt1"/>
                </a:highlight>
              </a:rPr>
              <a:t>            },</a:t>
            </a:r>
            <a:endParaRPr sz="6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highlight>
                  <a:schemeClr val="lt1"/>
                </a:highlight>
              </a:rPr>
              <a:t>         "arriba": {</a:t>
            </a:r>
            <a:endParaRPr sz="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highlight>
                  <a:schemeClr val="lt1"/>
                </a:highlight>
              </a:rPr>
              <a:t>                0: {superficie1},</a:t>
            </a:r>
            <a:endParaRPr sz="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highlight>
                  <a:schemeClr val="lt1"/>
                </a:highlight>
              </a:rPr>
              <a:t>                1: {"superficie2},</a:t>
            </a:r>
            <a:endParaRPr sz="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highlight>
                  <a:schemeClr val="lt1"/>
                </a:highlight>
              </a:rPr>
              <a:t>                2: {superficie3},</a:t>
            </a:r>
            <a:endParaRPr sz="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highlight>
                  <a:schemeClr val="lt1"/>
                </a:highlight>
              </a:rPr>
              <a:t>                3: {superficie4}</a:t>
            </a:r>
            <a:endParaRPr sz="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highlight>
                  <a:schemeClr val="lt1"/>
                </a:highlight>
              </a:rPr>
              <a:t>            },</a:t>
            </a:r>
            <a:endParaRPr sz="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6" name="Google Shape;706;g33bbbd9375c_0_27"/>
          <p:cNvSpPr txBox="1"/>
          <p:nvPr/>
        </p:nvSpPr>
        <p:spPr>
          <a:xfrm>
            <a:off x="5951025" y="3501825"/>
            <a:ext cx="1035600" cy="983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</a:t>
            </a:r>
            <a:r>
              <a:rPr lang="es-MX" sz="600">
                <a:highlight>
                  <a:srgbClr val="00FFFF"/>
                </a:highlight>
              </a:rPr>
              <a:t>num_frames</a:t>
            </a:r>
            <a:r>
              <a:rPr lang="es-MX" sz="600">
                <a:highlight>
                  <a:schemeClr val="lt1"/>
                </a:highlight>
              </a:rPr>
              <a:t>= {</a:t>
            </a:r>
            <a:endParaRPr sz="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highlight>
                  <a:schemeClr val="lt1"/>
                </a:highlight>
              </a:rPr>
              <a:t>        "izquierda": {</a:t>
            </a:r>
            <a:endParaRPr sz="600">
              <a:solidFill>
                <a:srgbClr val="50A14F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solidFill>
                  <a:srgbClr val="50A14F"/>
                </a:solidFill>
                <a:highlight>
                  <a:schemeClr val="lt1"/>
                </a:highlight>
              </a:rPr>
              <a:t>           </a:t>
            </a:r>
            <a:r>
              <a:rPr lang="es-MX" sz="600">
                <a:solidFill>
                  <a:srgbClr val="0D0D0D"/>
                </a:solidFill>
                <a:highlight>
                  <a:schemeClr val="lt1"/>
                </a:highlight>
              </a:rPr>
              <a:t> 5            },</a:t>
            </a:r>
            <a:endParaRPr sz="6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highlight>
                  <a:schemeClr val="lt1"/>
                </a:highlight>
              </a:rPr>
              <a:t>         "arriba": {</a:t>
            </a:r>
            <a:endParaRPr sz="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highlight>
                  <a:schemeClr val="lt1"/>
                </a:highlight>
              </a:rPr>
              <a:t>              6</a:t>
            </a:r>
            <a:endParaRPr sz="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highlight>
                  <a:schemeClr val="lt1"/>
                </a:highlight>
              </a:rPr>
              <a:t>            },</a:t>
            </a:r>
            <a:endParaRPr sz="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highlight>
                  <a:schemeClr val="lt1"/>
                </a:highlight>
              </a:rPr>
              <a:t>            </a:t>
            </a:r>
            <a:endParaRPr sz="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</a:t>
            </a:r>
            <a:endParaRPr b="1" sz="8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7" name="Google Shape;707;g33bbbd9375c_0_27"/>
          <p:cNvSpPr txBox="1"/>
          <p:nvPr/>
        </p:nvSpPr>
        <p:spPr>
          <a:xfrm>
            <a:off x="7346550" y="3501825"/>
            <a:ext cx="1035600" cy="983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/>
              <a:t>  </a:t>
            </a:r>
            <a:r>
              <a:rPr lang="es-MX" sz="700">
                <a:highlight>
                  <a:schemeClr val="lt1"/>
                </a:highlight>
              </a:rPr>
              <a:t>f</a:t>
            </a:r>
            <a:r>
              <a:rPr lang="es-MX" sz="700">
                <a:highlight>
                  <a:srgbClr val="FFFF00"/>
                </a:highlight>
              </a:rPr>
              <a:t>rame_delays</a:t>
            </a:r>
            <a:r>
              <a:rPr lang="es-MX" sz="700">
                <a:highlight>
                  <a:schemeClr val="lt1"/>
                </a:highlight>
              </a:rPr>
              <a:t>= {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highlight>
                  <a:schemeClr val="lt1"/>
                </a:highlight>
              </a:rPr>
              <a:t>        "izquierda": {</a:t>
            </a:r>
            <a:endParaRPr sz="700">
              <a:solidFill>
                <a:srgbClr val="50A14F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solidFill>
                  <a:srgbClr val="50A14F"/>
                </a:solidFill>
                <a:highlight>
                  <a:schemeClr val="lt1"/>
                </a:highlight>
              </a:rPr>
              <a:t>           </a:t>
            </a:r>
            <a:r>
              <a:rPr lang="es-MX" sz="700">
                <a:solidFill>
                  <a:srgbClr val="0D0D0D"/>
                </a:solidFill>
                <a:highlight>
                  <a:schemeClr val="lt1"/>
                </a:highlight>
              </a:rPr>
              <a:t> 14            },</a:t>
            </a:r>
            <a:endParaRPr sz="7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highlight>
                  <a:schemeClr val="lt1"/>
                </a:highlight>
              </a:rPr>
              <a:t>         "arriba": {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highlight>
                  <a:schemeClr val="lt1"/>
                </a:highlight>
              </a:rPr>
              <a:t>              11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highlight>
                  <a:schemeClr val="lt1"/>
                </a:highlight>
              </a:rPr>
              <a:t>            },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</a:t>
            </a:r>
            <a:endParaRPr b="1" sz="8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b62c6073ec_0_0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g2b62c6073ec_0_0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Google Shape;85;g2b62c6073ec_0_0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Google Shape;86;g2b62c6073ec_0_0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g2b62c6073ec_0_0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Google Shape;88;g2b62c6073ec_0_0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9" name="Google Shape;89;g2b62c6073ec_0_0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27"/>
              </a:srgbClr>
            </a:outerShdw>
          </a:effectLst>
        </p:spPr>
      </p:cxnSp>
      <p:sp>
        <p:nvSpPr>
          <p:cNvPr id="90" name="Google Shape;90;g2b62c6073ec_0_0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s-MX" sz="27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Temario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g2b62c6073ec_0_0"/>
          <p:cNvSpPr txBox="1"/>
          <p:nvPr/>
        </p:nvSpPr>
        <p:spPr>
          <a:xfrm>
            <a:off x="384225" y="1016450"/>
            <a:ext cx="5473800" cy="2154900"/>
          </a:xfrm>
          <a:prstGeom prst="rect">
            <a:avLst/>
          </a:prstGeom>
          <a:solidFill>
            <a:srgbClr val="F3F3F3"/>
          </a:solidFill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lang="es-MX" sz="1600">
                <a:solidFill>
                  <a:schemeClr val="dk2"/>
                </a:solidFill>
              </a:rPr>
              <a:t>subsuperficiales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s-MX" sz="1600">
                <a:solidFill>
                  <a:schemeClr val="dk2"/>
                </a:solidFill>
              </a:rPr>
              <a:t>frames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s-MX" sz="1600">
                <a:solidFill>
                  <a:schemeClr val="dk2"/>
                </a:solidFill>
              </a:rPr>
              <a:t>animación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s-MX" sz="1600">
                <a:solidFill>
                  <a:schemeClr val="dk2"/>
                </a:solidFill>
              </a:rPr>
              <a:t>inteligencia </a:t>
            </a:r>
            <a:r>
              <a:rPr lang="es-MX" sz="1600">
                <a:solidFill>
                  <a:schemeClr val="dk2"/>
                </a:solidFill>
              </a:rPr>
              <a:t>automática</a:t>
            </a:r>
            <a:r>
              <a:rPr lang="es-MX" sz="1600">
                <a:solidFill>
                  <a:schemeClr val="dk2"/>
                </a:solidFill>
              </a:rPr>
              <a:t> de personajes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s-MX" sz="1600">
                <a:solidFill>
                  <a:schemeClr val="dk2"/>
                </a:solidFill>
              </a:rPr>
              <a:t>colisión</a:t>
            </a:r>
            <a:r>
              <a:rPr lang="es-MX" sz="1600">
                <a:solidFill>
                  <a:schemeClr val="dk2"/>
                </a:solidFill>
              </a:rPr>
              <a:t> con direccion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s-MX" sz="1600">
                <a:solidFill>
                  <a:schemeClr val="dk2"/>
                </a:solidFill>
              </a:rPr>
              <a:t>salto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s-MX" sz="1600">
                <a:solidFill>
                  <a:schemeClr val="dk2"/>
                </a:solidFill>
              </a:rPr>
              <a:t>creación</a:t>
            </a:r>
            <a:r>
              <a:rPr lang="es-MX" sz="1600">
                <a:solidFill>
                  <a:schemeClr val="dk2"/>
                </a:solidFill>
              </a:rPr>
              <a:t> en grupo de bloques</a:t>
            </a:r>
            <a:endParaRPr sz="1600">
              <a:solidFill>
                <a:schemeClr val="dk2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g2b62c6073ec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1825" y="1016460"/>
            <a:ext cx="3702101" cy="2082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33bbbd9375c_0_47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3" name="Google Shape;713;g33bbbd9375c_0_47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4" name="Google Shape;714;g33bbbd9375c_0_47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5" name="Google Shape;715;g33bbbd9375c_0_47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6" name="Google Shape;716;g33bbbd9375c_0_47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7" name="Google Shape;717;g33bbbd9375c_0_47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18" name="Google Shape;718;g33bbbd9375c_0_47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719" name="Google Shape;719;g33bbbd9375c_0_47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Cargando  animaciones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g33bbbd9375c_0_47"/>
          <p:cNvSpPr txBox="1"/>
          <p:nvPr/>
        </p:nvSpPr>
        <p:spPr>
          <a:xfrm>
            <a:off x="450300" y="674713"/>
            <a:ext cx="86937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Utilizamos</a:t>
            </a: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	 : </a:t>
            </a:r>
            <a:r>
              <a:rPr b="1" lang="es-MX" sz="1100" u="sng">
                <a:solidFill>
                  <a:schemeClr val="hlink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https://github.com/yussefomar/pygame/blob/main/parte2/monoV12.py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1" name="Google Shape;721;g33bbbd9375c_0_47"/>
          <p:cNvSpPr txBox="1"/>
          <p:nvPr/>
        </p:nvSpPr>
        <p:spPr>
          <a:xfrm>
            <a:off x="484225" y="1097723"/>
            <a:ext cx="1839000" cy="1331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highlight>
                  <a:srgbClr val="FF00FF"/>
                </a:highlight>
              </a:rPr>
              <a:t>superficies</a:t>
            </a:r>
            <a:r>
              <a:rPr lang="es-MX" sz="600">
                <a:highlight>
                  <a:schemeClr val="lt1"/>
                </a:highlight>
              </a:rPr>
              <a:t> = {</a:t>
            </a:r>
            <a:endParaRPr sz="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highlight>
                  <a:schemeClr val="lt1"/>
                </a:highlight>
              </a:rPr>
              <a:t>        "izquierda": {</a:t>
            </a:r>
            <a:endParaRPr sz="600">
              <a:solidFill>
                <a:srgbClr val="50A14F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solidFill>
                  <a:srgbClr val="50A14F"/>
                </a:solidFill>
                <a:highlight>
                  <a:schemeClr val="lt1"/>
                </a:highlight>
              </a:rPr>
              <a:t>           </a:t>
            </a:r>
            <a:r>
              <a:rPr lang="es-MX" sz="600">
                <a:solidFill>
                  <a:schemeClr val="dk2"/>
                </a:solidFill>
                <a:highlight>
                  <a:schemeClr val="lt1"/>
                </a:highlight>
              </a:rPr>
              <a:t>  </a:t>
            </a:r>
            <a:r>
              <a:rPr lang="es-MX" sz="600">
                <a:solidFill>
                  <a:srgbClr val="0D0D0D"/>
                </a:solidFill>
                <a:highlight>
                  <a:schemeClr val="lt1"/>
                </a:highlight>
              </a:rPr>
              <a:t>   0: {superficie1,</a:t>
            </a:r>
            <a:endParaRPr sz="6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solidFill>
                  <a:srgbClr val="0D0D0D"/>
                </a:solidFill>
                <a:highlight>
                  <a:schemeClr val="lt1"/>
                </a:highlight>
              </a:rPr>
              <a:t>                1: {"superficie2},</a:t>
            </a:r>
            <a:endParaRPr sz="6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solidFill>
                  <a:srgbClr val="0D0D0D"/>
                </a:solidFill>
                <a:highlight>
                  <a:schemeClr val="lt1"/>
                </a:highlight>
              </a:rPr>
              <a:t>                2: {"superficie3}</a:t>
            </a:r>
            <a:endParaRPr sz="6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solidFill>
                  <a:srgbClr val="0D0D0D"/>
                </a:solidFill>
                <a:highlight>
                  <a:schemeClr val="lt1"/>
                </a:highlight>
              </a:rPr>
              <a:t>            },</a:t>
            </a:r>
            <a:endParaRPr sz="6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highlight>
                  <a:schemeClr val="lt1"/>
                </a:highlight>
              </a:rPr>
              <a:t>         "arriba": {</a:t>
            </a:r>
            <a:endParaRPr sz="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highlight>
                  <a:schemeClr val="lt1"/>
                </a:highlight>
              </a:rPr>
              <a:t>                0: {superficie1},</a:t>
            </a:r>
            <a:endParaRPr sz="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highlight>
                  <a:schemeClr val="lt1"/>
                </a:highlight>
              </a:rPr>
              <a:t>                1: {"superficie2},</a:t>
            </a:r>
            <a:endParaRPr sz="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highlight>
                  <a:schemeClr val="lt1"/>
                </a:highlight>
              </a:rPr>
              <a:t>                2: {superficie3},</a:t>
            </a:r>
            <a:endParaRPr sz="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highlight>
                  <a:schemeClr val="lt1"/>
                </a:highlight>
              </a:rPr>
              <a:t>                3: {superficie4}</a:t>
            </a:r>
            <a:endParaRPr sz="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highlight>
                  <a:schemeClr val="lt1"/>
                </a:highlight>
              </a:rPr>
              <a:t>            },</a:t>
            </a:r>
            <a:endParaRPr sz="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2" name="Google Shape;722;g33bbbd9375c_0_47"/>
          <p:cNvSpPr txBox="1"/>
          <p:nvPr/>
        </p:nvSpPr>
        <p:spPr>
          <a:xfrm>
            <a:off x="2540175" y="1169750"/>
            <a:ext cx="1035600" cy="983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</a:t>
            </a:r>
            <a:r>
              <a:rPr lang="es-MX" sz="600">
                <a:highlight>
                  <a:srgbClr val="00FFFF"/>
                </a:highlight>
              </a:rPr>
              <a:t>num_frames</a:t>
            </a:r>
            <a:r>
              <a:rPr lang="es-MX" sz="600">
                <a:highlight>
                  <a:schemeClr val="lt1"/>
                </a:highlight>
              </a:rPr>
              <a:t>= {</a:t>
            </a:r>
            <a:endParaRPr sz="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highlight>
                  <a:schemeClr val="lt1"/>
                </a:highlight>
              </a:rPr>
              <a:t>        "izquierda": {</a:t>
            </a:r>
            <a:endParaRPr sz="600">
              <a:solidFill>
                <a:srgbClr val="50A14F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solidFill>
                  <a:srgbClr val="50A14F"/>
                </a:solidFill>
                <a:highlight>
                  <a:schemeClr val="lt1"/>
                </a:highlight>
              </a:rPr>
              <a:t>           </a:t>
            </a:r>
            <a:r>
              <a:rPr lang="es-MX" sz="600">
                <a:solidFill>
                  <a:srgbClr val="0D0D0D"/>
                </a:solidFill>
                <a:highlight>
                  <a:schemeClr val="lt1"/>
                </a:highlight>
              </a:rPr>
              <a:t> 5            },</a:t>
            </a:r>
            <a:endParaRPr sz="6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highlight>
                  <a:schemeClr val="lt1"/>
                </a:highlight>
              </a:rPr>
              <a:t>         "arriba": {</a:t>
            </a:r>
            <a:endParaRPr sz="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highlight>
                  <a:schemeClr val="lt1"/>
                </a:highlight>
              </a:rPr>
              <a:t>              6</a:t>
            </a:r>
            <a:endParaRPr sz="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highlight>
                  <a:schemeClr val="lt1"/>
                </a:highlight>
              </a:rPr>
              <a:t>            },</a:t>
            </a:r>
            <a:endParaRPr sz="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highlight>
                  <a:schemeClr val="lt1"/>
                </a:highlight>
              </a:rPr>
              <a:t>            </a:t>
            </a:r>
            <a:endParaRPr sz="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</a:t>
            </a:r>
            <a:endParaRPr b="1" sz="8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3" name="Google Shape;723;g33bbbd9375c_0_47"/>
          <p:cNvSpPr txBox="1"/>
          <p:nvPr/>
        </p:nvSpPr>
        <p:spPr>
          <a:xfrm>
            <a:off x="3935700" y="1169750"/>
            <a:ext cx="1035600" cy="983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/>
              <a:t>  </a:t>
            </a:r>
            <a:r>
              <a:rPr lang="es-MX" sz="700">
                <a:highlight>
                  <a:schemeClr val="lt1"/>
                </a:highlight>
              </a:rPr>
              <a:t>f</a:t>
            </a:r>
            <a:r>
              <a:rPr lang="es-MX" sz="700">
                <a:highlight>
                  <a:srgbClr val="FFFF00"/>
                </a:highlight>
              </a:rPr>
              <a:t>rame_delays</a:t>
            </a:r>
            <a:r>
              <a:rPr lang="es-MX" sz="700">
                <a:highlight>
                  <a:schemeClr val="lt1"/>
                </a:highlight>
              </a:rPr>
              <a:t>= {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highlight>
                  <a:schemeClr val="lt1"/>
                </a:highlight>
              </a:rPr>
              <a:t>        "izquierda": {</a:t>
            </a:r>
            <a:endParaRPr sz="700">
              <a:solidFill>
                <a:srgbClr val="50A14F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solidFill>
                  <a:srgbClr val="50A14F"/>
                </a:solidFill>
                <a:highlight>
                  <a:schemeClr val="lt1"/>
                </a:highlight>
              </a:rPr>
              <a:t>           </a:t>
            </a:r>
            <a:r>
              <a:rPr lang="es-MX" sz="700">
                <a:solidFill>
                  <a:srgbClr val="0D0D0D"/>
                </a:solidFill>
                <a:highlight>
                  <a:schemeClr val="lt1"/>
                </a:highlight>
              </a:rPr>
              <a:t> 14            },</a:t>
            </a:r>
            <a:endParaRPr sz="7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highlight>
                  <a:schemeClr val="lt1"/>
                </a:highlight>
              </a:rPr>
              <a:t>         "arriba": {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highlight>
                  <a:schemeClr val="lt1"/>
                </a:highlight>
              </a:rPr>
              <a:t>              11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highlight>
                  <a:schemeClr val="lt1"/>
                </a:highlight>
              </a:rPr>
              <a:t>            },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</a:t>
            </a:r>
            <a:endParaRPr b="1" sz="8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4" name="Google Shape;724;g33bbbd9375c_0_47"/>
          <p:cNvSpPr txBox="1"/>
          <p:nvPr/>
        </p:nvSpPr>
        <p:spPr>
          <a:xfrm>
            <a:off x="484225" y="2836225"/>
            <a:ext cx="3633600" cy="877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def obtener_superficie_actual(self):</a:t>
            </a:r>
            <a:endParaRPr sz="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superficie_actual = self.superficies[self.animacion_actual]          delays=self.frame_delays[self.animacion_actual]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       clip=superficie_actual[self.frame // delays]        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       return clip</a:t>
            </a:r>
            <a:endParaRPr sz="900"/>
          </a:p>
        </p:txBody>
      </p:sp>
      <p:sp>
        <p:nvSpPr>
          <p:cNvPr id="725" name="Google Shape;725;g33bbbd9375c_0_47"/>
          <p:cNvSpPr txBox="1"/>
          <p:nvPr/>
        </p:nvSpPr>
        <p:spPr>
          <a:xfrm>
            <a:off x="4971300" y="2691250"/>
            <a:ext cx="3318900" cy="1139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 </a:t>
            </a:r>
            <a:r>
              <a:rPr lang="es-MX" sz="800"/>
              <a:t>def actualizar_frame(self):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self.frame = self.frame+ 1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num_frame_actual=self.num_frames[self.animacion_actual]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delay_actual=self.frame_delays[self.animacion_actual]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if self.frame &gt;= num_frame_actual * delay_actual: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self.frame = 0</a:t>
            </a:r>
            <a:endParaRPr sz="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3bbbd9375c_0_70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1" name="Google Shape;731;g33bbbd9375c_0_70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2" name="Google Shape;732;g33bbbd9375c_0_70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3" name="Google Shape;733;g33bbbd9375c_0_70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4" name="Google Shape;734;g33bbbd9375c_0_70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5" name="Google Shape;735;g33bbbd9375c_0_70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36" name="Google Shape;736;g33bbbd9375c_0_70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737" name="Google Shape;737;g33bbbd9375c_0_70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Refactorizando en </a:t>
            </a: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módulos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g33bbbd9375c_0_70"/>
          <p:cNvSpPr txBox="1"/>
          <p:nvPr/>
        </p:nvSpPr>
        <p:spPr>
          <a:xfrm>
            <a:off x="450300" y="674713"/>
            <a:ext cx="86937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personajes</a:t>
            </a: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	 : </a:t>
            </a:r>
            <a:r>
              <a:rPr b="1" lang="es-MX" sz="1100" u="sng">
                <a:solidFill>
                  <a:schemeClr val="hlink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https://github.com/yussefomar/pygame/tree/main/parte2/monoV13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9" name="Google Shape;739;g33bbbd9375c_0_70"/>
          <p:cNvSpPr txBox="1"/>
          <p:nvPr/>
        </p:nvSpPr>
        <p:spPr>
          <a:xfrm>
            <a:off x="5042500" y="1460700"/>
            <a:ext cx="3000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módulos</a:t>
            </a:r>
            <a:endParaRPr b="1" sz="1100" u="sng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1-</a:t>
            </a: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configuración</a:t>
            </a:r>
            <a:endParaRPr b="1" sz="1100" u="sng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2-personajes</a:t>
            </a:r>
            <a:endParaRPr b="1" sz="1100" u="sng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3-main</a:t>
            </a:r>
            <a:endParaRPr b="1" sz="1100" u="sng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4-animaciones</a:t>
            </a:r>
            <a:endParaRPr b="1" sz="1100" u="sng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40" name="Google Shape;740;g33bbbd9375c_0_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525" y="1250113"/>
            <a:ext cx="3887208" cy="3411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33c71302668_0_17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6" name="Google Shape;746;g33c71302668_0_17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7" name="Google Shape;747;g33c71302668_0_17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8" name="Google Shape;748;g33c71302668_0_17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9" name="Google Shape;749;g33c71302668_0_17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0" name="Google Shape;750;g33c71302668_0_17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51" name="Google Shape;751;g33c71302668_0_17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752" name="Google Shape;752;g33c71302668_0_17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Refactorizando en módulos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g33c71302668_0_17"/>
          <p:cNvSpPr txBox="1"/>
          <p:nvPr/>
        </p:nvSpPr>
        <p:spPr>
          <a:xfrm>
            <a:off x="450300" y="674713"/>
            <a:ext cx="86937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animaciones</a:t>
            </a: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	 : </a:t>
            </a:r>
            <a:r>
              <a:rPr b="1" lang="es-MX" sz="1100" u="sng">
                <a:solidFill>
                  <a:schemeClr val="hlink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https://github.com/yussefomar/pygame/tree/main/parte2/monoV13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4" name="Google Shape;754;g33c71302668_0_17"/>
          <p:cNvSpPr txBox="1"/>
          <p:nvPr/>
        </p:nvSpPr>
        <p:spPr>
          <a:xfrm>
            <a:off x="5042500" y="1460700"/>
            <a:ext cx="3000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módulos</a:t>
            </a:r>
            <a:endParaRPr b="1" sz="1100" u="sng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1-configuración</a:t>
            </a:r>
            <a:endParaRPr b="1" sz="1100" u="sng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2-personajes</a:t>
            </a:r>
            <a:endParaRPr b="1" sz="1100" u="sng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3-main</a:t>
            </a:r>
            <a:endParaRPr b="1" sz="1100" u="sng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4-animaciones</a:t>
            </a:r>
            <a:endParaRPr b="1" sz="1100" u="sng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5" name="Google Shape;755;g33c71302668_0_17"/>
          <p:cNvSpPr txBox="1"/>
          <p:nvPr/>
        </p:nvSpPr>
        <p:spPr>
          <a:xfrm>
            <a:off x="372450" y="1017825"/>
            <a:ext cx="3092700" cy="3694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ANIMACIONES_FONDO ={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0: {"x": 12, "y": 345, "sprite_ancho": 230  , "sprite_alto": 272}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}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ANIMACIONES_MARIO = {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"izquierda": {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    "frames": {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        0: {"x": 10, "y": 190, "sprite_ancho": 20, "sprite_alto": 40},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    1: {"x": 30, "y": 190, "sprite_ancho": 20, "sprite_alto": 40},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    2: {"x": 50, "y": 190, "sprite_ancho": 20, "sprite_alto": 40}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    },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    "frame_delay": 8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},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"arriba": {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    "frames": {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         0: {"x": 69, "y": 190, "sprite_ancho": 20, "sprite_alto": 40},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         1: {"x": 87, "y": 190, "sprite_ancho": 20, "sprite_alto": 40},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         2: {"x": 103, "y": 190, "sprite_ancho": 20, "sprite_alto": 40},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         3: {"x": 126, "y": 190, "sprite_ancho": 20, "sprite_alto": 40}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    },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    "frame_delay": 12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},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"reposo": {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    "frames": {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        0: {"x": 10, "y": 190, "sprite_ancho": 20, "sprite_alto": 40}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    },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    "frame_delay": 20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},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"golpe": {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    "frames": {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        0: {"x": 12, "y": 225, "sprite_ancho": 20, "sprite_alto": 40},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        1: {"x": 38, "y": 225, "sprite_ancho": 30, "sprite_alto": 40},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        3: {"x": 64, "y": 225, "sprite_ancho": 26, "sprite_alto": 40},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        2: {"x": 86, "y": 225, "sprite_ancho": 38, "sprite_alto": 40} 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    },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    "frame_delay": 15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}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}</a:t>
            </a:r>
            <a:endParaRPr sz="6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33c71302668_0_34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1" name="Google Shape;761;g33c71302668_0_34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2" name="Google Shape;762;g33c71302668_0_34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3" name="Google Shape;763;g33c71302668_0_34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4" name="Google Shape;764;g33c71302668_0_34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5" name="Google Shape;765;g33c71302668_0_34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66" name="Google Shape;766;g33c71302668_0_34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767" name="Google Shape;767;g33c71302668_0_34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Refactorizando en módulos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g33c71302668_0_34"/>
          <p:cNvSpPr txBox="1"/>
          <p:nvPr/>
        </p:nvSpPr>
        <p:spPr>
          <a:xfrm>
            <a:off x="450300" y="674713"/>
            <a:ext cx="86937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Main</a:t>
            </a: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	 : </a:t>
            </a:r>
            <a:r>
              <a:rPr b="1" lang="es-MX" sz="1100" u="sng">
                <a:solidFill>
                  <a:schemeClr val="hlink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https://github.com/yussefomar/pygame/tree/main/parte2/monoV13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9" name="Google Shape;769;g33c71302668_0_34"/>
          <p:cNvSpPr txBox="1"/>
          <p:nvPr/>
        </p:nvSpPr>
        <p:spPr>
          <a:xfrm>
            <a:off x="5042500" y="1460700"/>
            <a:ext cx="3000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módulos</a:t>
            </a:r>
            <a:endParaRPr b="1" sz="1100" u="sng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1-configuración</a:t>
            </a:r>
            <a:endParaRPr b="1" sz="1100" u="sng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2-personajes</a:t>
            </a:r>
            <a:endParaRPr b="1" sz="1100" u="sng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3-main</a:t>
            </a:r>
            <a:endParaRPr b="1" sz="1100" u="sng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4-animaciones</a:t>
            </a:r>
            <a:endParaRPr b="1" sz="1100" u="sng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 u="sng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0" name="Google Shape;770;g33c71302668_0_34"/>
          <p:cNvSpPr txBox="1"/>
          <p:nvPr/>
        </p:nvSpPr>
        <p:spPr>
          <a:xfrm>
            <a:off x="296900" y="986350"/>
            <a:ext cx="4565700" cy="3879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import pygame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import time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from personajes import Mario, Donkingkong,Fondo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from config import ANCHO_VENTANA,ALTO_VENTANA,COLOR_BLANCO,COLOR_NEGRO,FPS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# Inicializar Pygame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pygame.init()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ventana = pygame.display.set_mode((ANCHO_VENTANA, ALTO_VENTANA))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clock = pygame.time.Clock()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# Crear personajees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velocidad=5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pos_x_don=35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pos_y_don=110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ancho=80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alto=80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fondo = Fondo("imagenesmono/hojasprite.png", COLOR_NEGRO, 0, 0, ANCHO_VENTANA, ALTO_VENTANA,velocidad)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donkingkong = Donkingkong("imagenesmono/hojasprite.png", COLOR_NEGRO, pos_x_don, pos_y_don, ancho, alto,velocidad)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mario = Mario("imagenesmono/hojasprite.png",COLOR_NEGRO, 20, 490, 85, 75,velocidad)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# Bucle principal del juego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jugando = True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while jugando: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clock.tick(FPS)  # Mantener 60 FPS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for evento in pygame.event.get():  # Captura eventos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if evento.type == pygame.QUIT: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jugando = False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# Actualizar la posición del personaje  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mario.actualizar_posicion()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# Dibujar en la ventana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ventana.blit(fondo.obtener_superficie_actual(), (fondo.posx, fondo.posy))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ventana.blit(mario.obtener_superficie_actual(), (mario.posx, mario.posy))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ventana.blit(donkingkong.obtener_superficie_actual(), (donkingkong.posx, donkingkong.posy))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pygame.display.flip()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pygame.quit()</a:t>
            </a:r>
            <a:endParaRPr sz="6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33c71302668_0_49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6" name="Google Shape;776;g33c71302668_0_49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7" name="Google Shape;777;g33c71302668_0_49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8" name="Google Shape;778;g33c71302668_0_49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9" name="Google Shape;779;g33c71302668_0_49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0" name="Google Shape;780;g33c71302668_0_49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81" name="Google Shape;781;g33c71302668_0_49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782" name="Google Shape;782;g33c71302668_0_49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Refactorizando en módulos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g33c71302668_0_49"/>
          <p:cNvSpPr txBox="1"/>
          <p:nvPr/>
        </p:nvSpPr>
        <p:spPr>
          <a:xfrm>
            <a:off x="450300" y="674713"/>
            <a:ext cx="86937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Config</a:t>
            </a: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	 : </a:t>
            </a:r>
            <a:r>
              <a:rPr b="1" lang="es-MX" sz="1100" u="sng">
                <a:solidFill>
                  <a:schemeClr val="hlink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https://github.com/yussefomar/pygame/tree/main/parte2/monoV13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4" name="Google Shape;784;g33c71302668_0_49"/>
          <p:cNvSpPr txBox="1"/>
          <p:nvPr/>
        </p:nvSpPr>
        <p:spPr>
          <a:xfrm>
            <a:off x="5042500" y="1460700"/>
            <a:ext cx="3000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módulos</a:t>
            </a:r>
            <a:endParaRPr b="1" sz="1100" u="sng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1-configuración</a:t>
            </a:r>
            <a:endParaRPr b="1" sz="1100" u="sng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2-personajes</a:t>
            </a:r>
            <a:endParaRPr b="1" sz="1100" u="sng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3-main</a:t>
            </a:r>
            <a:endParaRPr b="1" sz="1100" u="sng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4-animaciones</a:t>
            </a:r>
            <a:endParaRPr b="1" sz="1100" u="sng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 u="sng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5" name="Google Shape;785;g33c71302668_0_49"/>
          <p:cNvSpPr txBox="1"/>
          <p:nvPr/>
        </p:nvSpPr>
        <p:spPr>
          <a:xfrm>
            <a:off x="296900" y="986350"/>
            <a:ext cx="3784200" cy="1385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# config.py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# Configuración de la pantalla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ANCHO_VENTANA = 800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ALTO_VENTANA = 600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# Colores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COLOR_BLANCO = (255, 255, 255)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COLOR_NEGRO = (0, 0, 0)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# FPS del juego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FPS = 60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3c71302668_0_92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1" name="Google Shape;791;g33c71302668_0_92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2" name="Google Shape;792;g33c71302668_0_92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3" name="Google Shape;793;g33c71302668_0_92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4" name="Google Shape;794;g33c71302668_0_92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5" name="Google Shape;795;g33c71302668_0_92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96" name="Google Shape;796;g33c71302668_0_92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797" name="Google Shape;797;g33c71302668_0_92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Refactorizando en módulos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g33c71302668_0_92"/>
          <p:cNvSpPr txBox="1"/>
          <p:nvPr/>
        </p:nvSpPr>
        <p:spPr>
          <a:xfrm>
            <a:off x="450300" y="674713"/>
            <a:ext cx="86937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Utilizamos	 : </a:t>
            </a:r>
            <a:r>
              <a:rPr b="1" lang="es-MX" sz="1100" u="sng">
                <a:solidFill>
                  <a:schemeClr val="hlink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https://github.com/yussefomar/pygame/tree/main/parte2/monoV13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9" name="Google Shape;799;g33c71302668_0_92"/>
          <p:cNvSpPr txBox="1"/>
          <p:nvPr/>
        </p:nvSpPr>
        <p:spPr>
          <a:xfrm>
            <a:off x="5042500" y="1393425"/>
            <a:ext cx="3000000" cy="1031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Se llama herencia, se usa para no repetir codigo, basicamente tenemos personaje que es la clase madre y sus hijos son mario, donkeykong, fondo, La herencia es una </a:t>
            </a: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relación</a:t>
            </a: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de tipo “es un”</a:t>
            </a:r>
            <a:endParaRPr sz="11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00" name="Google Shape;800;g33c71302668_0_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525" y="1250113"/>
            <a:ext cx="3887208" cy="3411012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g33c71302668_0_92"/>
          <p:cNvSpPr txBox="1"/>
          <p:nvPr/>
        </p:nvSpPr>
        <p:spPr>
          <a:xfrm>
            <a:off x="5042500" y="2720525"/>
            <a:ext cx="3000000" cy="1369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Proxima Nova"/>
              <a:buChar char="●"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Vemos que  mario, Donkeykong y Fondo, herede tanto los atributos y los </a:t>
            </a: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métodos</a:t>
            </a: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de personaje. </a:t>
            </a:r>
            <a:endParaRPr sz="11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Proxima Nova"/>
              <a:buChar char="●"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Vemos tambien que mario , DonkeyKong y Fondo </a:t>
            </a: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reescriben</a:t>
            </a: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métodos</a:t>
            </a: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porque no son igual que su padre.</a:t>
            </a:r>
            <a:endParaRPr sz="11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33c71302668_0_107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7" name="Google Shape;807;g33c71302668_0_107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8" name="Google Shape;808;g33c71302668_0_107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9" name="Google Shape;809;g33c71302668_0_107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0" name="Google Shape;810;g33c71302668_0_107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1" name="Google Shape;811;g33c71302668_0_107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12" name="Google Shape;812;g33c71302668_0_107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813" name="Google Shape;813;g33c71302668_0_107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Refactorizando en módulos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g33c71302668_0_107"/>
          <p:cNvSpPr txBox="1"/>
          <p:nvPr/>
        </p:nvSpPr>
        <p:spPr>
          <a:xfrm>
            <a:off x="450300" y="674713"/>
            <a:ext cx="86937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Utilizamos	 : </a:t>
            </a:r>
            <a:r>
              <a:rPr b="1" lang="es-MX" sz="1100" u="sng">
                <a:solidFill>
                  <a:schemeClr val="hlink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https://github.com/yussefomar/pygame/tree/main/parte2/monoV13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5" name="Google Shape;815;g33c71302668_0_107"/>
          <p:cNvSpPr txBox="1"/>
          <p:nvPr/>
        </p:nvSpPr>
        <p:spPr>
          <a:xfrm>
            <a:off x="5042500" y="1393425"/>
            <a:ext cx="3000000" cy="1031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Se llama herencia, se usa para no repetir codigo, basicamente tenemos personaje que es la clase madre y sus hijos son mario, donkeykong, fondo, La herencia es una relación de tipo “es un”</a:t>
            </a:r>
            <a:endParaRPr sz="11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16" name="Google Shape;816;g33c71302668_0_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525" y="1250113"/>
            <a:ext cx="3887208" cy="3411012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g33c71302668_0_107"/>
          <p:cNvSpPr txBox="1"/>
          <p:nvPr/>
        </p:nvSpPr>
        <p:spPr>
          <a:xfrm>
            <a:off x="5042500" y="2720525"/>
            <a:ext cx="3000000" cy="1877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Proxima Nova"/>
              <a:buChar char="●"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Vemos que  mario, Donkeykong y Fondo, herede tanto los atributos y los métodos de personaje. </a:t>
            </a:r>
            <a:endParaRPr sz="11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Proxima Nova"/>
              <a:buChar char="●"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Vemos tambien que mario , DonkeyKong y Fondo reescriben métodos porque no son igual que su padre.</a:t>
            </a:r>
            <a:endParaRPr sz="11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Proxima Nova"/>
              <a:buChar char="●"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Vemos que mario, donkeykong y fondo sobreescriben el metodo reflejo.</a:t>
            </a:r>
            <a:endParaRPr sz="11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33c71302668_0_122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3" name="Google Shape;823;g33c71302668_0_122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4" name="Google Shape;824;g33c71302668_0_122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5" name="Google Shape;825;g33c71302668_0_122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6" name="Google Shape;826;g33c71302668_0_122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7" name="Google Shape;827;g33c71302668_0_122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28" name="Google Shape;828;g33c71302668_0_122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829" name="Google Shape;829;g33c71302668_0_122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Refactorizando en módulos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g33c71302668_0_122"/>
          <p:cNvSpPr txBox="1"/>
          <p:nvPr/>
        </p:nvSpPr>
        <p:spPr>
          <a:xfrm>
            <a:off x="450300" y="674713"/>
            <a:ext cx="86937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Utilizamos	 : </a:t>
            </a:r>
            <a:r>
              <a:rPr b="1" lang="es-MX" sz="1100" u="sng">
                <a:solidFill>
                  <a:schemeClr val="hlink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https://github.com/yussefomar/pygame/tree/main/parte2/monoV13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31" name="Google Shape;831;g33c71302668_0_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525" y="1250113"/>
            <a:ext cx="3887208" cy="3411012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g33c71302668_0_122"/>
          <p:cNvSpPr txBox="1"/>
          <p:nvPr/>
        </p:nvSpPr>
        <p:spPr>
          <a:xfrm>
            <a:off x="4918175" y="1446325"/>
            <a:ext cx="3000000" cy="1877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Proxima Nova"/>
              <a:buChar char="●"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Vamos a explicar los </a:t>
            </a: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métodos</a:t>
            </a: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y atributos de personaje</a:t>
            </a:r>
            <a:endParaRPr sz="11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Proxima Nova"/>
              <a:buChar char="●"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Vamos a explicar como mario utiliza esos metodos  ejemplo obtener_superfice_actual() en main() y atributos de personaje</a:t>
            </a:r>
            <a:endParaRPr sz="11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Proxima Nova"/>
              <a:buChar char="●"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Vamos a ver como mario redefine el </a:t>
            </a: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método</a:t>
            </a: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actualizar_posicion() de personaje porque no le sirve como esta en personaje</a:t>
            </a:r>
            <a:endParaRPr sz="11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3" name="Google Shape;833;g33c71302668_0_122"/>
          <p:cNvSpPr txBox="1"/>
          <p:nvPr/>
        </p:nvSpPr>
        <p:spPr>
          <a:xfrm>
            <a:off x="5048000" y="3812356"/>
            <a:ext cx="1467300" cy="60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8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Porque obtener_superficie_actual es redefinida en la clase Fondo?</a:t>
            </a:r>
            <a:endParaRPr b="1" sz="8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4" name="Google Shape;834;g33c71302668_0_122"/>
          <p:cNvSpPr txBox="1"/>
          <p:nvPr/>
        </p:nvSpPr>
        <p:spPr>
          <a:xfrm>
            <a:off x="6816525" y="3768631"/>
            <a:ext cx="1467300" cy="60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8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Porque actualizar_posicion() es distinta tanto en Fondo, Mario, Donkeykong?</a:t>
            </a:r>
            <a:endParaRPr b="1" sz="8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33ca509e877_3_2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0" name="Google Shape;840;g33ca509e877_3_2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1" name="Google Shape;841;g33ca509e877_3_2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2" name="Google Shape;842;g33ca509e877_3_2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3" name="Google Shape;843;g33ca509e877_3_2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4" name="Google Shape;844;g33ca509e877_3_2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45" name="Google Shape;845;g33ca509e877_3_2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846" name="Google Shape;846;g33ca509e877_3_2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Refactorizando en módulos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g33ca509e877_3_2"/>
          <p:cNvSpPr txBox="1"/>
          <p:nvPr/>
        </p:nvSpPr>
        <p:spPr>
          <a:xfrm>
            <a:off x="450300" y="674713"/>
            <a:ext cx="86937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Utilizamos	 : </a:t>
            </a:r>
            <a:r>
              <a:rPr b="1" lang="es-MX" sz="1100" u="sng">
                <a:solidFill>
                  <a:schemeClr val="hlink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https://github.com/yussefomar/pygame/tree/main/parte2/monoV13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48" name="Google Shape;848;g33ca509e877_3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525" y="1250113"/>
            <a:ext cx="3887208" cy="3411012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g33ca509e877_3_2"/>
          <p:cNvSpPr txBox="1"/>
          <p:nvPr/>
        </p:nvSpPr>
        <p:spPr>
          <a:xfrm>
            <a:off x="4918175" y="1446325"/>
            <a:ext cx="3000000" cy="1877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Proxima Nova"/>
              <a:buChar char="●"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Vamos a explicar los métodos y atributos de personaje</a:t>
            </a:r>
            <a:endParaRPr sz="11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Proxima Nova"/>
              <a:buChar char="●"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Vamos a explicar como mario utiliza esos metodos  ejemplo obtener_superfice_actual() en main() y atributos de personaje</a:t>
            </a:r>
            <a:endParaRPr sz="11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Proxima Nova"/>
              <a:buChar char="●"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Vamos a ver como mario redefine el método actualizar_posicion() de personaje porque no le sirve como esta en personaje</a:t>
            </a:r>
            <a:endParaRPr sz="11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0" name="Google Shape;850;g33ca509e877_3_2"/>
          <p:cNvSpPr txBox="1"/>
          <p:nvPr/>
        </p:nvSpPr>
        <p:spPr>
          <a:xfrm>
            <a:off x="5048000" y="3812356"/>
            <a:ext cx="1467300" cy="60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8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Porque obtener_superficie_actual es redefinida en la clase Fondo?</a:t>
            </a:r>
            <a:endParaRPr b="1" sz="8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8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1- posee un solo frame</a:t>
            </a:r>
            <a:endParaRPr b="1" sz="8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8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2-no tiene reflejos</a:t>
            </a:r>
            <a:endParaRPr b="1" sz="8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1" name="Google Shape;851;g33ca509e877_3_2"/>
          <p:cNvSpPr txBox="1"/>
          <p:nvPr/>
        </p:nvSpPr>
        <p:spPr>
          <a:xfrm>
            <a:off x="6808750" y="3522994"/>
            <a:ext cx="1467300" cy="117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8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Porque actualizar_posicion() es distinta tanto en Fondo, Mario, Donkeykong?</a:t>
            </a:r>
            <a:endParaRPr b="1" sz="8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8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1- mario se mueve por eventos del teclado mientras que Dokeykong se mueve solo, Fondo no se mueve.</a:t>
            </a:r>
            <a:endParaRPr b="1" sz="8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33ca509e877_3_18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7" name="Google Shape;857;g33ca509e877_3_18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8" name="Google Shape;858;g33ca509e877_3_18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9" name="Google Shape;859;g33ca509e877_3_18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0" name="Google Shape;860;g33ca509e877_3_18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1" name="Google Shape;861;g33ca509e877_3_18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62" name="Google Shape;862;g33ca509e877_3_18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863" name="Google Shape;863;g33ca509e877_3_18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Dando inteligencia a personajes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g33ca509e877_3_18"/>
          <p:cNvSpPr txBox="1"/>
          <p:nvPr/>
        </p:nvSpPr>
        <p:spPr>
          <a:xfrm rot="-642663">
            <a:off x="5144322" y="3266992"/>
            <a:ext cx="3512397" cy="698584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8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Si solo tuvieramos una </a:t>
            </a:r>
            <a:r>
              <a:rPr b="1" lang="es-MX" sz="8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animación</a:t>
            </a:r>
            <a:r>
              <a:rPr b="1" lang="es-MX" sz="8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, simplemente hariamos eso, pero como harias para agregar otra animacion ejemplo lanzar_barriles y darle  un tiempo de </a:t>
            </a:r>
            <a:r>
              <a:rPr b="1" lang="es-MX" sz="8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ejecución</a:t>
            </a:r>
            <a:r>
              <a:rPr b="1" lang="es-MX" sz="8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a cada </a:t>
            </a:r>
            <a:r>
              <a:rPr b="1" lang="es-MX" sz="8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animación?</a:t>
            </a:r>
            <a:endParaRPr b="1" sz="8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5" name="Google Shape;865;g33ca509e877_3_18"/>
          <p:cNvSpPr txBox="1"/>
          <p:nvPr/>
        </p:nvSpPr>
        <p:spPr>
          <a:xfrm>
            <a:off x="296900" y="1903250"/>
            <a:ext cx="4847400" cy="2308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</a:rPr>
              <a:t>class Donkingkong(Personaje):</a:t>
            </a:r>
            <a:endParaRPr sz="8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</a:rPr>
              <a:t>    def __init__(self, ruta, color, posx, posy, scale_ancho, scale_alto, velocidad):</a:t>
            </a:r>
            <a:endParaRPr sz="8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</a:rPr>
              <a:t>        super().__init__( ruta, color, posx, posy, scale_ancho, scale_alto, velocidad)</a:t>
            </a:r>
            <a:endParaRPr sz="8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</a:rPr>
              <a:t>        self.reflejos={}</a:t>
            </a:r>
            <a:endParaRPr sz="8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</a:rPr>
              <a:t>        # Obtener el diccionario de animaciones</a:t>
            </a:r>
            <a:endParaRPr sz="8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</a:rPr>
              <a:t>        self.cargar_superficies_numframe_delays(ANIMACIONES_DONKEYKONG)</a:t>
            </a:r>
            <a:endParaRPr sz="8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</a:rPr>
              <a:t>        # se agrego para movimiento automatico</a:t>
            </a:r>
            <a:endParaRPr sz="8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</a:rPr>
              <a:t>      </a:t>
            </a:r>
            <a:r>
              <a:rPr lang="es-MX" sz="800">
                <a:solidFill>
                  <a:srgbClr val="0D0D0D"/>
                </a:solidFill>
                <a:highlight>
                  <a:srgbClr val="EAD1DC"/>
                </a:highlight>
              </a:rPr>
              <a:t>  self.direcciones = ["pecho"]</a:t>
            </a:r>
            <a:endParaRPr sz="800">
              <a:solidFill>
                <a:srgbClr val="0D0D0D"/>
              </a:solidFill>
              <a:highlight>
                <a:srgbClr val="EAD1D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  <a:highlight>
                  <a:srgbClr val="EAD1DC"/>
                </a:highlight>
              </a:rPr>
              <a:t>             </a:t>
            </a:r>
            <a:endParaRPr sz="800">
              <a:solidFill>
                <a:srgbClr val="0D0D0D"/>
              </a:solidFill>
              <a:highlight>
                <a:srgbClr val="EAD1D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</a:rPr>
              <a:t>    </a:t>
            </a:r>
            <a:r>
              <a:rPr lang="es-MX" sz="800">
                <a:solidFill>
                  <a:srgbClr val="0D0D0D"/>
                </a:solidFill>
                <a:highlight>
                  <a:srgbClr val="EAD1DC"/>
                </a:highlight>
              </a:rPr>
              <a:t>def actualizar_posicion(self):</a:t>
            </a:r>
            <a:endParaRPr sz="800">
              <a:solidFill>
                <a:srgbClr val="0D0D0D"/>
              </a:solidFill>
              <a:highlight>
                <a:srgbClr val="EAD1D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  <a:highlight>
                  <a:srgbClr val="EAD1DC"/>
                </a:highlight>
              </a:rPr>
              <a:t>     </a:t>
            </a:r>
            <a:endParaRPr sz="800">
              <a:solidFill>
                <a:srgbClr val="0D0D0D"/>
              </a:solidFill>
              <a:highlight>
                <a:srgbClr val="EAD1D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D0D0D"/>
              </a:solidFill>
              <a:highlight>
                <a:srgbClr val="EAD1D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  <a:highlight>
                  <a:srgbClr val="EAD1DC"/>
                </a:highlight>
              </a:rPr>
              <a:t>        animacion= self.direcciones[0]</a:t>
            </a:r>
            <a:endParaRPr sz="800">
              <a:solidFill>
                <a:srgbClr val="0D0D0D"/>
              </a:solidFill>
              <a:highlight>
                <a:srgbClr val="EAD1D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  <a:highlight>
                  <a:srgbClr val="EAD1DC"/>
                </a:highlight>
              </a:rPr>
              <a:t>        self.animacion_actual = animacion</a:t>
            </a:r>
            <a:endParaRPr sz="800">
              <a:solidFill>
                <a:srgbClr val="0D0D0D"/>
              </a:solidFill>
              <a:highlight>
                <a:srgbClr val="EAD1D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  <a:highlight>
                  <a:srgbClr val="EAD1DC"/>
                </a:highlight>
              </a:rPr>
              <a:t>        self.actualizar_frame()</a:t>
            </a:r>
            <a:endParaRPr sz="800">
              <a:solidFill>
                <a:srgbClr val="0D0D0D"/>
              </a:solidFill>
              <a:highlight>
                <a:srgbClr val="EAD1D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  <a:highlight>
                  <a:srgbClr val="EAD1DC"/>
                </a:highlight>
              </a:rPr>
              <a:t>        en_movimiento = True</a:t>
            </a:r>
            <a:endParaRPr sz="800">
              <a:solidFill>
                <a:srgbClr val="0D0D0D"/>
              </a:solidFill>
              <a:highlight>
                <a:srgbClr val="EAD1D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D0D0D"/>
              </a:solidFill>
            </a:endParaRPr>
          </a:p>
        </p:txBody>
      </p:sp>
      <p:pic>
        <p:nvPicPr>
          <p:cNvPr id="866" name="Google Shape;866;g33ca509e877_3_18"/>
          <p:cNvPicPr preferRelativeResize="0"/>
          <p:nvPr/>
        </p:nvPicPr>
        <p:blipFill rotWithShape="1">
          <a:blip r:embed="rId3">
            <a:alphaModFix/>
          </a:blip>
          <a:srcRect b="0" l="0" r="72404" t="0"/>
          <a:stretch/>
        </p:blipFill>
        <p:spPr>
          <a:xfrm>
            <a:off x="2753349" y="969300"/>
            <a:ext cx="402050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g33ca509e877_3_18"/>
          <p:cNvSpPr txBox="1"/>
          <p:nvPr/>
        </p:nvSpPr>
        <p:spPr>
          <a:xfrm>
            <a:off x="2556925" y="1493800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1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68" name="Google Shape;868;g33ca509e877_3_18"/>
          <p:cNvPicPr preferRelativeResize="0"/>
          <p:nvPr/>
        </p:nvPicPr>
        <p:blipFill rotWithShape="1">
          <a:blip r:embed="rId3">
            <a:alphaModFix/>
          </a:blip>
          <a:srcRect b="0" l="27393" r="32238" t="0"/>
          <a:stretch/>
        </p:blipFill>
        <p:spPr>
          <a:xfrm>
            <a:off x="5226225" y="982888"/>
            <a:ext cx="588126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g33ca509e877_3_18"/>
          <p:cNvSpPr txBox="1"/>
          <p:nvPr/>
        </p:nvSpPr>
        <p:spPr>
          <a:xfrm>
            <a:off x="5249613" y="1415375"/>
            <a:ext cx="5880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5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70" name="Google Shape;870;g33ca509e877_3_18"/>
          <p:cNvPicPr preferRelativeResize="0"/>
          <p:nvPr/>
        </p:nvPicPr>
        <p:blipFill rotWithShape="1">
          <a:blip r:embed="rId3">
            <a:alphaModFix/>
          </a:blip>
          <a:srcRect b="0" l="66197" r="0" t="0"/>
          <a:stretch/>
        </p:blipFill>
        <p:spPr>
          <a:xfrm>
            <a:off x="7978299" y="982888"/>
            <a:ext cx="492475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g33ca509e877_3_18"/>
          <p:cNvSpPr txBox="1"/>
          <p:nvPr/>
        </p:nvSpPr>
        <p:spPr>
          <a:xfrm>
            <a:off x="7978324" y="1422163"/>
            <a:ext cx="6297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9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2" name="Google Shape;872;g33ca509e877_3_18"/>
          <p:cNvSpPr txBox="1"/>
          <p:nvPr/>
        </p:nvSpPr>
        <p:spPr>
          <a:xfrm>
            <a:off x="254525" y="885225"/>
            <a:ext cx="21333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self.num_frames</a:t>
            </a:r>
            <a:r>
              <a:rPr lang="es-MX" sz="900">
                <a:solidFill>
                  <a:srgbClr val="FF9900"/>
                </a:solidFill>
              </a:rPr>
              <a:t>* self.frame_delay</a:t>
            </a:r>
            <a:endParaRPr sz="9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rgbClr val="FF9900"/>
                </a:solidFill>
              </a:rPr>
              <a:t> </a:t>
            </a:r>
            <a:r>
              <a:rPr lang="es-MX" sz="900">
                <a:solidFill>
                  <a:srgbClr val="0D0D0D"/>
                </a:solidFill>
              </a:rPr>
              <a:t>seria el total de frames</a:t>
            </a:r>
            <a:endParaRPr b="1" sz="10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3" name="Google Shape;873;g33ca509e877_3_18"/>
          <p:cNvSpPr/>
          <p:nvPr/>
        </p:nvSpPr>
        <p:spPr>
          <a:xfrm>
            <a:off x="1993788" y="1070200"/>
            <a:ext cx="492600" cy="46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74" name="Google Shape;874;g33ca509e877_3_18"/>
          <p:cNvPicPr preferRelativeResize="0"/>
          <p:nvPr/>
        </p:nvPicPr>
        <p:blipFill rotWithShape="1">
          <a:blip r:embed="rId3">
            <a:alphaModFix/>
          </a:blip>
          <a:srcRect b="0" l="0" r="72404" t="0"/>
          <a:stretch/>
        </p:blipFill>
        <p:spPr>
          <a:xfrm>
            <a:off x="3332449" y="969300"/>
            <a:ext cx="402050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g33ca509e877_3_18"/>
          <p:cNvSpPr txBox="1"/>
          <p:nvPr/>
        </p:nvSpPr>
        <p:spPr>
          <a:xfrm>
            <a:off x="3180375" y="1408575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2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76" name="Google Shape;876;g33ca509e877_3_18"/>
          <p:cNvPicPr preferRelativeResize="0"/>
          <p:nvPr/>
        </p:nvPicPr>
        <p:blipFill rotWithShape="1">
          <a:blip r:embed="rId3">
            <a:alphaModFix/>
          </a:blip>
          <a:srcRect b="0" l="0" r="72404" t="0"/>
          <a:stretch/>
        </p:blipFill>
        <p:spPr>
          <a:xfrm>
            <a:off x="3956499" y="969288"/>
            <a:ext cx="402050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g33ca509e877_3_18"/>
          <p:cNvSpPr txBox="1"/>
          <p:nvPr/>
        </p:nvSpPr>
        <p:spPr>
          <a:xfrm>
            <a:off x="3804425" y="1408563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3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78" name="Google Shape;878;g33ca509e877_3_18"/>
          <p:cNvPicPr preferRelativeResize="0"/>
          <p:nvPr/>
        </p:nvPicPr>
        <p:blipFill rotWithShape="1">
          <a:blip r:embed="rId3">
            <a:alphaModFix/>
          </a:blip>
          <a:srcRect b="0" l="27393" r="32238" t="0"/>
          <a:stretch/>
        </p:blipFill>
        <p:spPr>
          <a:xfrm>
            <a:off x="4486675" y="976088"/>
            <a:ext cx="588126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g33ca509e877_3_18"/>
          <p:cNvSpPr txBox="1"/>
          <p:nvPr/>
        </p:nvSpPr>
        <p:spPr>
          <a:xfrm>
            <a:off x="4523350" y="1422175"/>
            <a:ext cx="5880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4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80" name="Google Shape;880;g33ca509e877_3_18"/>
          <p:cNvPicPr preferRelativeResize="0"/>
          <p:nvPr/>
        </p:nvPicPr>
        <p:blipFill rotWithShape="1">
          <a:blip r:embed="rId3">
            <a:alphaModFix/>
          </a:blip>
          <a:srcRect b="0" l="27393" r="32238" t="0"/>
          <a:stretch/>
        </p:blipFill>
        <p:spPr>
          <a:xfrm>
            <a:off x="5927162" y="972688"/>
            <a:ext cx="588126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g33ca509e877_3_18"/>
          <p:cNvSpPr txBox="1"/>
          <p:nvPr/>
        </p:nvSpPr>
        <p:spPr>
          <a:xfrm>
            <a:off x="5950550" y="1405175"/>
            <a:ext cx="5880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6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82" name="Google Shape;882;g33ca509e877_3_18"/>
          <p:cNvPicPr preferRelativeResize="0"/>
          <p:nvPr/>
        </p:nvPicPr>
        <p:blipFill rotWithShape="1">
          <a:blip r:embed="rId3">
            <a:alphaModFix/>
          </a:blip>
          <a:srcRect b="0" l="66197" r="0" t="0"/>
          <a:stretch/>
        </p:blipFill>
        <p:spPr>
          <a:xfrm>
            <a:off x="6604849" y="969300"/>
            <a:ext cx="492475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g33ca509e877_3_18"/>
          <p:cNvSpPr txBox="1"/>
          <p:nvPr/>
        </p:nvSpPr>
        <p:spPr>
          <a:xfrm>
            <a:off x="6604874" y="1408575"/>
            <a:ext cx="6297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7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84" name="Google Shape;884;g33ca509e877_3_18"/>
          <p:cNvPicPr preferRelativeResize="0"/>
          <p:nvPr/>
        </p:nvPicPr>
        <p:blipFill rotWithShape="1">
          <a:blip r:embed="rId3">
            <a:alphaModFix/>
          </a:blip>
          <a:srcRect b="0" l="66197" r="0" t="0"/>
          <a:stretch/>
        </p:blipFill>
        <p:spPr>
          <a:xfrm>
            <a:off x="7234574" y="982888"/>
            <a:ext cx="492475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g33ca509e877_3_18"/>
          <p:cNvSpPr txBox="1"/>
          <p:nvPr/>
        </p:nvSpPr>
        <p:spPr>
          <a:xfrm>
            <a:off x="7234599" y="1422163"/>
            <a:ext cx="6297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8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6" name="Google Shape;886;g33ca509e877_3_18"/>
          <p:cNvSpPr txBox="1"/>
          <p:nvPr/>
        </p:nvSpPr>
        <p:spPr>
          <a:xfrm>
            <a:off x="2651795" y="552075"/>
            <a:ext cx="1797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accent6"/>
                </a:solidFill>
              </a:rPr>
              <a:t>self.frame //self.frame_delay =0 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887" name="Google Shape;887;g33ca509e877_3_18"/>
          <p:cNvSpPr txBox="1"/>
          <p:nvPr/>
        </p:nvSpPr>
        <p:spPr>
          <a:xfrm>
            <a:off x="4571995" y="630050"/>
            <a:ext cx="1797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rgbClr val="E45649"/>
                </a:solidFill>
              </a:rPr>
              <a:t>self.frame //self.frame_delay =1</a:t>
            </a:r>
            <a:endParaRPr>
              <a:solidFill>
                <a:srgbClr val="E45649"/>
              </a:solidFill>
            </a:endParaRPr>
          </a:p>
        </p:txBody>
      </p:sp>
      <p:sp>
        <p:nvSpPr>
          <p:cNvPr id="888" name="Google Shape;888;g33ca509e877_3_18"/>
          <p:cNvSpPr txBox="1"/>
          <p:nvPr/>
        </p:nvSpPr>
        <p:spPr>
          <a:xfrm>
            <a:off x="6741470" y="614625"/>
            <a:ext cx="1797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rgbClr val="4078F2"/>
                </a:solidFill>
              </a:rPr>
              <a:t>self.frame //self.frame_delay =2</a:t>
            </a:r>
            <a:endParaRPr>
              <a:solidFill>
                <a:srgbClr val="4078F2"/>
              </a:solidFill>
            </a:endParaRPr>
          </a:p>
        </p:txBody>
      </p:sp>
      <p:sp>
        <p:nvSpPr>
          <p:cNvPr id="889" name="Google Shape;889;g33ca509e877_3_18"/>
          <p:cNvSpPr/>
          <p:nvPr/>
        </p:nvSpPr>
        <p:spPr>
          <a:xfrm>
            <a:off x="2610600" y="893500"/>
            <a:ext cx="1797900" cy="60030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0" name="Google Shape;890;g33ca509e877_3_18"/>
          <p:cNvSpPr/>
          <p:nvPr/>
        </p:nvSpPr>
        <p:spPr>
          <a:xfrm>
            <a:off x="4486675" y="904925"/>
            <a:ext cx="2052000" cy="6003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1" name="Google Shape;891;g33ca509e877_3_18"/>
          <p:cNvSpPr/>
          <p:nvPr/>
        </p:nvSpPr>
        <p:spPr>
          <a:xfrm>
            <a:off x="6604825" y="889513"/>
            <a:ext cx="2052000" cy="600300"/>
          </a:xfrm>
          <a:prstGeom prst="rect">
            <a:avLst/>
          </a:prstGeom>
          <a:noFill/>
          <a:ln cap="flat" cmpd="sng" w="38100">
            <a:solidFill>
              <a:srgbClr val="4078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2" name="Google Shape;892;g33ca509e877_3_18"/>
          <p:cNvSpPr txBox="1"/>
          <p:nvPr/>
        </p:nvSpPr>
        <p:spPr>
          <a:xfrm>
            <a:off x="5450175" y="1926650"/>
            <a:ext cx="3318900" cy="1139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 </a:t>
            </a:r>
            <a:r>
              <a:rPr lang="es-MX" sz="800"/>
              <a:t>def actualizar_frame(self):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self.frame = self.frame+ 1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num_frame_actual=self.num_frames[self.animacion_actual]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delay_actual=self.frame_delays[self.animacion_actual]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if self.frame &gt;= num_frame_actual * delay_actual: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self.frame = 0</a:t>
            </a:r>
            <a:endParaRPr sz="800"/>
          </a:p>
        </p:txBody>
      </p:sp>
      <p:pic>
        <p:nvPicPr>
          <p:cNvPr id="893" name="Google Shape;893;g33ca509e877_3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5125" y="3744179"/>
            <a:ext cx="994250" cy="99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442940d35e_0_68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g3442940d35e_0_68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" name="Google Shape;99;g3442940d35e_0_68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" name="Google Shape;100;g3442940d35e_0_68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" name="Google Shape;101;g3442940d35e_0_68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" name="Google Shape;102;g3442940d35e_0_68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3" name="Google Shape;103;g3442940d35e_0_68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104" name="Google Shape;104;g3442940d35e_0_68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Video del evento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g3442940d35e_0_68"/>
          <p:cNvSpPr txBox="1"/>
          <p:nvPr/>
        </p:nvSpPr>
        <p:spPr>
          <a:xfrm>
            <a:off x="251200" y="661725"/>
            <a:ext cx="8644500" cy="369300"/>
          </a:xfrm>
          <a:prstGeom prst="rect">
            <a:avLst/>
          </a:prstGeom>
          <a:solidFill>
            <a:srgbClr val="F3F3F3"/>
          </a:solidFill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</a:rPr>
              <a:t>Recomendación</a:t>
            </a:r>
            <a:r>
              <a:rPr lang="es-MX" sz="1200">
                <a:solidFill>
                  <a:schemeClr val="dk2"/>
                </a:solidFill>
              </a:rPr>
              <a:t> ver en paralelo con el powerpoint, </a:t>
            </a:r>
            <a:r>
              <a:rPr lang="es-MX" sz="1200">
                <a:solidFill>
                  <a:schemeClr val="dk2"/>
                </a:solidFill>
              </a:rPr>
              <a:t>abrirlo</a:t>
            </a:r>
            <a:r>
              <a:rPr lang="es-MX" sz="1200">
                <a:solidFill>
                  <a:schemeClr val="dk2"/>
                </a:solidFill>
              </a:rPr>
              <a:t> en una nueva pestaña asi podes agrandar y dale 1080 de calidad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g3442940d35e_0_68" title="Evento 2 Creacion de un videojuego con Python pygame, donkey kong juego  Yuscu Mejia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6075" y="1178550"/>
            <a:ext cx="6299382" cy="35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33d8718b922_0_51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9" name="Google Shape;899;g33d8718b922_0_51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0" name="Google Shape;900;g33d8718b922_0_51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1" name="Google Shape;901;g33d8718b922_0_51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2" name="Google Shape;902;g33d8718b922_0_51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3" name="Google Shape;903;g33d8718b922_0_51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04" name="Google Shape;904;g33d8718b922_0_51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905" name="Google Shape;905;g33d8718b922_0_51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Dando inteligencia a personajes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g33d8718b922_0_51"/>
          <p:cNvSpPr txBox="1"/>
          <p:nvPr/>
        </p:nvSpPr>
        <p:spPr>
          <a:xfrm>
            <a:off x="2135757" y="717075"/>
            <a:ext cx="1797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900">
                <a:solidFill>
                  <a:srgbClr val="0D0D0D"/>
                </a:solidFill>
              </a:rPr>
              <a:t>Dirección</a:t>
            </a:r>
            <a:r>
              <a:rPr b="1" lang="es-MX" sz="900">
                <a:solidFill>
                  <a:srgbClr val="0D0D0D"/>
                </a:solidFill>
              </a:rPr>
              <a:t> pecho</a:t>
            </a:r>
            <a:endParaRPr b="1">
              <a:solidFill>
                <a:srgbClr val="0D0D0D"/>
              </a:solidFill>
            </a:endParaRPr>
          </a:p>
        </p:txBody>
      </p:sp>
      <p:sp>
        <p:nvSpPr>
          <p:cNvPr id="907" name="Google Shape;907;g33d8718b922_0_51"/>
          <p:cNvSpPr txBox="1"/>
          <p:nvPr/>
        </p:nvSpPr>
        <p:spPr>
          <a:xfrm>
            <a:off x="6293807" y="737350"/>
            <a:ext cx="1797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900">
                <a:solidFill>
                  <a:srgbClr val="0D0D0D"/>
                </a:solidFill>
              </a:rPr>
              <a:t>Direccion lanza barriles</a:t>
            </a:r>
            <a:endParaRPr b="1">
              <a:solidFill>
                <a:srgbClr val="0D0D0D"/>
              </a:solidFill>
            </a:endParaRPr>
          </a:p>
        </p:txBody>
      </p:sp>
      <p:pic>
        <p:nvPicPr>
          <p:cNvPr id="908" name="Google Shape;908;g33d8718b922_0_51"/>
          <p:cNvPicPr preferRelativeResize="0"/>
          <p:nvPr/>
        </p:nvPicPr>
        <p:blipFill rotWithShape="1">
          <a:blip r:embed="rId3">
            <a:alphaModFix/>
          </a:blip>
          <a:srcRect b="0" l="0" r="47512" t="0"/>
          <a:stretch/>
        </p:blipFill>
        <p:spPr>
          <a:xfrm>
            <a:off x="750488" y="1188475"/>
            <a:ext cx="723000" cy="52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g33d8718b922_0_51"/>
          <p:cNvPicPr preferRelativeResize="0"/>
          <p:nvPr/>
        </p:nvPicPr>
        <p:blipFill rotWithShape="1">
          <a:blip r:embed="rId3">
            <a:alphaModFix/>
          </a:blip>
          <a:srcRect b="0" l="53604" r="0" t="0"/>
          <a:stretch/>
        </p:blipFill>
        <p:spPr>
          <a:xfrm>
            <a:off x="3294559" y="1213550"/>
            <a:ext cx="639100" cy="52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g33d8718b922_0_51"/>
          <p:cNvPicPr preferRelativeResize="0"/>
          <p:nvPr/>
        </p:nvPicPr>
        <p:blipFill rotWithShape="1">
          <a:blip r:embed="rId3">
            <a:alphaModFix/>
          </a:blip>
          <a:srcRect b="0" l="0" r="47512" t="0"/>
          <a:stretch/>
        </p:blipFill>
        <p:spPr>
          <a:xfrm>
            <a:off x="1590413" y="1213550"/>
            <a:ext cx="723000" cy="52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g33d8718b922_0_51"/>
          <p:cNvPicPr preferRelativeResize="0"/>
          <p:nvPr/>
        </p:nvPicPr>
        <p:blipFill rotWithShape="1">
          <a:blip r:embed="rId3">
            <a:alphaModFix/>
          </a:blip>
          <a:srcRect b="0" l="53604" r="0" t="0"/>
          <a:stretch/>
        </p:blipFill>
        <p:spPr>
          <a:xfrm>
            <a:off x="2444709" y="1213550"/>
            <a:ext cx="639100" cy="52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g33d8718b922_0_51"/>
          <p:cNvPicPr preferRelativeResize="0"/>
          <p:nvPr/>
        </p:nvPicPr>
        <p:blipFill rotWithShape="1">
          <a:blip r:embed="rId4">
            <a:alphaModFix/>
          </a:blip>
          <a:srcRect b="0" l="0" r="49690" t="0"/>
          <a:stretch/>
        </p:blipFill>
        <p:spPr>
          <a:xfrm>
            <a:off x="5154237" y="1111850"/>
            <a:ext cx="741852" cy="57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g33d8718b922_0_51"/>
          <p:cNvPicPr preferRelativeResize="0"/>
          <p:nvPr/>
        </p:nvPicPr>
        <p:blipFill rotWithShape="1">
          <a:blip r:embed="rId4">
            <a:alphaModFix/>
          </a:blip>
          <a:srcRect b="0" l="49690" r="0" t="5195"/>
          <a:stretch/>
        </p:blipFill>
        <p:spPr>
          <a:xfrm>
            <a:off x="6780541" y="1152954"/>
            <a:ext cx="741852" cy="544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g33d8718b922_0_51"/>
          <p:cNvPicPr preferRelativeResize="0"/>
          <p:nvPr/>
        </p:nvPicPr>
        <p:blipFill rotWithShape="1">
          <a:blip r:embed="rId4">
            <a:alphaModFix/>
          </a:blip>
          <a:srcRect b="0" l="0" r="49690" t="0"/>
          <a:stretch/>
        </p:blipFill>
        <p:spPr>
          <a:xfrm>
            <a:off x="5943140" y="1138051"/>
            <a:ext cx="741852" cy="57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g33d8718b922_0_51"/>
          <p:cNvPicPr preferRelativeResize="0"/>
          <p:nvPr/>
        </p:nvPicPr>
        <p:blipFill rotWithShape="1">
          <a:blip r:embed="rId4">
            <a:alphaModFix/>
          </a:blip>
          <a:srcRect b="0" l="49690" r="0" t="5195"/>
          <a:stretch/>
        </p:blipFill>
        <p:spPr>
          <a:xfrm>
            <a:off x="7651661" y="1152954"/>
            <a:ext cx="741852" cy="544292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g33d8718b922_0_51"/>
          <p:cNvSpPr txBox="1"/>
          <p:nvPr/>
        </p:nvSpPr>
        <p:spPr>
          <a:xfrm>
            <a:off x="1074013" y="1826150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1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17" name="Google Shape;917;g33d8718b922_0_51"/>
          <p:cNvSpPr txBox="1"/>
          <p:nvPr/>
        </p:nvSpPr>
        <p:spPr>
          <a:xfrm>
            <a:off x="1653113" y="1826150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2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18" name="Google Shape;918;g33d8718b922_0_51"/>
          <p:cNvSpPr txBox="1"/>
          <p:nvPr/>
        </p:nvSpPr>
        <p:spPr>
          <a:xfrm>
            <a:off x="2277163" y="1826138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3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19" name="Google Shape;919;g33d8718b922_0_51"/>
          <p:cNvSpPr txBox="1"/>
          <p:nvPr/>
        </p:nvSpPr>
        <p:spPr>
          <a:xfrm>
            <a:off x="2982800" y="1826150"/>
            <a:ext cx="5880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4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0" name="Google Shape;920;g33d8718b922_0_51"/>
          <p:cNvSpPr txBox="1"/>
          <p:nvPr/>
        </p:nvSpPr>
        <p:spPr>
          <a:xfrm>
            <a:off x="5594913" y="1826150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1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1" name="Google Shape;921;g33d8718b922_0_51"/>
          <p:cNvSpPr txBox="1"/>
          <p:nvPr/>
        </p:nvSpPr>
        <p:spPr>
          <a:xfrm>
            <a:off x="6174013" y="1826150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2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2" name="Google Shape;922;g33d8718b922_0_51"/>
          <p:cNvSpPr txBox="1"/>
          <p:nvPr/>
        </p:nvSpPr>
        <p:spPr>
          <a:xfrm>
            <a:off x="6798063" y="1826138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3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3" name="Google Shape;923;g33d8718b922_0_51"/>
          <p:cNvSpPr txBox="1"/>
          <p:nvPr/>
        </p:nvSpPr>
        <p:spPr>
          <a:xfrm>
            <a:off x="7503700" y="1826150"/>
            <a:ext cx="5880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4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4" name="Google Shape;924;g33d8718b922_0_51"/>
          <p:cNvSpPr txBox="1"/>
          <p:nvPr/>
        </p:nvSpPr>
        <p:spPr>
          <a:xfrm>
            <a:off x="514100" y="2331150"/>
            <a:ext cx="7645500" cy="83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1- lo que hicimos es asignar  direccion= pecho y </a:t>
            </a: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después</a:t>
            </a: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vamos iterando en sus frame 1, frame 2..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2- Pero necesitamos matener la direccion pecho ejemplo durante 70 frame y despues pasar a la otra direccion = lanzar barriles  y mantener tambien esa direccion duranet 70 frames y pasar a direccion= pecho.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25" name="Google Shape;925;g33d8718b922_0_51"/>
          <p:cNvPicPr preferRelativeResize="0"/>
          <p:nvPr/>
        </p:nvPicPr>
        <p:blipFill rotWithShape="1">
          <a:blip r:embed="rId3">
            <a:alphaModFix/>
          </a:blip>
          <a:srcRect b="0" l="0" r="47512" t="0"/>
          <a:stretch/>
        </p:blipFill>
        <p:spPr>
          <a:xfrm>
            <a:off x="654625" y="3001000"/>
            <a:ext cx="599611" cy="438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g33d8718b922_0_51"/>
          <p:cNvPicPr preferRelativeResize="0"/>
          <p:nvPr/>
        </p:nvPicPr>
        <p:blipFill rotWithShape="1">
          <a:blip r:embed="rId3">
            <a:alphaModFix/>
          </a:blip>
          <a:srcRect b="0" l="53604" r="0" t="0"/>
          <a:stretch/>
        </p:blipFill>
        <p:spPr>
          <a:xfrm>
            <a:off x="2764520" y="3021975"/>
            <a:ext cx="530030" cy="438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g33d8718b922_0_51"/>
          <p:cNvPicPr preferRelativeResize="0"/>
          <p:nvPr/>
        </p:nvPicPr>
        <p:blipFill rotWithShape="1">
          <a:blip r:embed="rId3">
            <a:alphaModFix/>
          </a:blip>
          <a:srcRect b="0" l="0" r="47512" t="0"/>
          <a:stretch/>
        </p:blipFill>
        <p:spPr>
          <a:xfrm>
            <a:off x="1351207" y="3021975"/>
            <a:ext cx="599611" cy="438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g33d8718b922_0_51"/>
          <p:cNvPicPr preferRelativeResize="0"/>
          <p:nvPr/>
        </p:nvPicPr>
        <p:blipFill rotWithShape="1">
          <a:blip r:embed="rId3">
            <a:alphaModFix/>
          </a:blip>
          <a:srcRect b="0" l="53604" r="0" t="0"/>
          <a:stretch/>
        </p:blipFill>
        <p:spPr>
          <a:xfrm>
            <a:off x="2059707" y="3021975"/>
            <a:ext cx="530030" cy="438046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g33d8718b922_0_51"/>
          <p:cNvSpPr txBox="1"/>
          <p:nvPr/>
        </p:nvSpPr>
        <p:spPr>
          <a:xfrm>
            <a:off x="922937" y="3534405"/>
            <a:ext cx="585900" cy="30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1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0" name="Google Shape;930;g33d8718b922_0_51"/>
          <p:cNvSpPr txBox="1"/>
          <p:nvPr/>
        </p:nvSpPr>
        <p:spPr>
          <a:xfrm>
            <a:off x="1403206" y="3534405"/>
            <a:ext cx="585900" cy="30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2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1" name="Google Shape;931;g33d8718b922_0_51"/>
          <p:cNvSpPr txBox="1"/>
          <p:nvPr/>
        </p:nvSpPr>
        <p:spPr>
          <a:xfrm>
            <a:off x="1920755" y="3534394"/>
            <a:ext cx="585900" cy="30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3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2" name="Google Shape;932;g33d8718b922_0_51"/>
          <p:cNvSpPr txBox="1"/>
          <p:nvPr/>
        </p:nvSpPr>
        <p:spPr>
          <a:xfrm>
            <a:off x="2505972" y="3534400"/>
            <a:ext cx="1361400" cy="30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4,... hasta 70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3" name="Google Shape;933;g33d8718b922_0_51"/>
          <p:cNvSpPr/>
          <p:nvPr/>
        </p:nvSpPr>
        <p:spPr>
          <a:xfrm>
            <a:off x="3947200" y="3220950"/>
            <a:ext cx="639000" cy="27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34" name="Google Shape;934;g33d8718b922_0_51"/>
          <p:cNvPicPr preferRelativeResize="0"/>
          <p:nvPr/>
        </p:nvPicPr>
        <p:blipFill rotWithShape="1">
          <a:blip r:embed="rId4">
            <a:alphaModFix/>
          </a:blip>
          <a:srcRect b="0" l="0" r="49690" t="0"/>
          <a:stretch/>
        </p:blipFill>
        <p:spPr>
          <a:xfrm>
            <a:off x="4864527" y="2937521"/>
            <a:ext cx="649306" cy="377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g33d8718b922_0_51"/>
          <p:cNvPicPr preferRelativeResize="0"/>
          <p:nvPr/>
        </p:nvPicPr>
        <p:blipFill rotWithShape="1">
          <a:blip r:embed="rId4">
            <a:alphaModFix/>
          </a:blip>
          <a:srcRect b="0" l="49690" r="0" t="5195"/>
          <a:stretch/>
        </p:blipFill>
        <p:spPr>
          <a:xfrm>
            <a:off x="6287948" y="2964543"/>
            <a:ext cx="649306" cy="357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g33d8718b922_0_51"/>
          <p:cNvPicPr preferRelativeResize="0"/>
          <p:nvPr/>
        </p:nvPicPr>
        <p:blipFill rotWithShape="1">
          <a:blip r:embed="rId4">
            <a:alphaModFix/>
          </a:blip>
          <a:srcRect b="0" l="0" r="49690" t="0"/>
          <a:stretch/>
        </p:blipFill>
        <p:spPr>
          <a:xfrm>
            <a:off x="5555013" y="2954745"/>
            <a:ext cx="649306" cy="377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g33d8718b922_0_51"/>
          <p:cNvPicPr preferRelativeResize="0"/>
          <p:nvPr/>
        </p:nvPicPr>
        <p:blipFill rotWithShape="1">
          <a:blip r:embed="rId4">
            <a:alphaModFix/>
          </a:blip>
          <a:srcRect b="0" l="49690" r="0" t="5195"/>
          <a:stretch/>
        </p:blipFill>
        <p:spPr>
          <a:xfrm>
            <a:off x="7050396" y="2964543"/>
            <a:ext cx="649306" cy="357823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g33d8718b922_0_51"/>
          <p:cNvSpPr txBox="1"/>
          <p:nvPr/>
        </p:nvSpPr>
        <p:spPr>
          <a:xfrm>
            <a:off x="5250227" y="3407109"/>
            <a:ext cx="618000" cy="23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1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9" name="Google Shape;939;g33d8718b922_0_51"/>
          <p:cNvSpPr txBox="1"/>
          <p:nvPr/>
        </p:nvSpPr>
        <p:spPr>
          <a:xfrm>
            <a:off x="5757084" y="3407109"/>
            <a:ext cx="618000" cy="23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2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0" name="Google Shape;940;g33d8718b922_0_51"/>
          <p:cNvSpPr txBox="1"/>
          <p:nvPr/>
        </p:nvSpPr>
        <p:spPr>
          <a:xfrm>
            <a:off x="6303284" y="3407100"/>
            <a:ext cx="618000" cy="23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3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1" name="Google Shape;941;g33d8718b922_0_51"/>
          <p:cNvSpPr txBox="1"/>
          <p:nvPr/>
        </p:nvSpPr>
        <p:spPr>
          <a:xfrm>
            <a:off x="6920897" y="3407100"/>
            <a:ext cx="1472700" cy="23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4 .. hasta 70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2" name="Google Shape;942;g33d8718b922_0_51"/>
          <p:cNvSpPr txBox="1"/>
          <p:nvPr/>
        </p:nvSpPr>
        <p:spPr>
          <a:xfrm>
            <a:off x="514100" y="4190800"/>
            <a:ext cx="7645500" cy="574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3-creamos una variable contador_frames que cuando sea mayor a 70 vamos a cambiar a la direccion pecho, cuando hacemos ese cambio de direccion a pecho tenemos que reiniciar el contador_frames a cero. Si se me termino las direcciones entonces regreso al inicio en este caso pecho.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3" name="Google Shape;943;g33d8718b922_0_51"/>
          <p:cNvSpPr txBox="1"/>
          <p:nvPr/>
        </p:nvSpPr>
        <p:spPr>
          <a:xfrm>
            <a:off x="654628" y="3812938"/>
            <a:ext cx="382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/>
              <a:t> self.direcciones = ["pecho", "lanza_barril"]</a:t>
            </a:r>
            <a:endParaRPr sz="11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33d8718b922_0_7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9" name="Google Shape;949;g33d8718b922_0_7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0" name="Google Shape;950;g33d8718b922_0_7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1" name="Google Shape;951;g33d8718b922_0_7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2" name="Google Shape;952;g33d8718b922_0_7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3" name="Google Shape;953;g33d8718b922_0_7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54" name="Google Shape;954;g33d8718b922_0_7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955" name="Google Shape;955;g33d8718b922_0_7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Dando inteligencia a personajes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g33d8718b922_0_7"/>
          <p:cNvSpPr txBox="1"/>
          <p:nvPr/>
        </p:nvSpPr>
        <p:spPr>
          <a:xfrm>
            <a:off x="450300" y="674713"/>
            <a:ext cx="86937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DonkeyKong	 : </a:t>
            </a:r>
            <a:r>
              <a:rPr b="1" lang="es-MX" sz="1100" u="sng">
                <a:solidFill>
                  <a:schemeClr val="hlink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https://github.com/yussefomar/pygame/tree/main/parte2/monoV14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7" name="Google Shape;957;g33d8718b922_0_7"/>
          <p:cNvSpPr txBox="1"/>
          <p:nvPr/>
        </p:nvSpPr>
        <p:spPr>
          <a:xfrm>
            <a:off x="5470575" y="1047625"/>
            <a:ext cx="3000000" cy="1877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Proxima Nova"/>
              <a:buChar char="●"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Vamos a explicar los métodos y atributos de personaje</a:t>
            </a:r>
            <a:endParaRPr sz="11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Proxima Nova"/>
              <a:buChar char="●"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Vamos a explicar como mario utiliza esos metodos  ejemplo obtener_superfice_actual() en main() y atributos de personaje</a:t>
            </a:r>
            <a:endParaRPr sz="11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Proxima Nova"/>
              <a:buChar char="●"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Vamos a ver como mario redefine el método actualizar_posicion() de personaje porque no le sirve como esta en personaje</a:t>
            </a:r>
            <a:endParaRPr sz="11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8" name="Google Shape;958;g33d8718b922_0_7"/>
          <p:cNvSpPr txBox="1"/>
          <p:nvPr/>
        </p:nvSpPr>
        <p:spPr>
          <a:xfrm>
            <a:off x="5048000" y="3812356"/>
            <a:ext cx="1467300" cy="60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8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Porque obtener_superficie_actual es redefinida en la clase Fondo?</a:t>
            </a:r>
            <a:endParaRPr b="1" sz="8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8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1- posee un solo frame</a:t>
            </a:r>
            <a:endParaRPr b="1" sz="8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8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2-no tiene reflejos</a:t>
            </a:r>
            <a:endParaRPr b="1" sz="8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9" name="Google Shape;959;g33d8718b922_0_7"/>
          <p:cNvSpPr txBox="1"/>
          <p:nvPr/>
        </p:nvSpPr>
        <p:spPr>
          <a:xfrm>
            <a:off x="6808750" y="3522994"/>
            <a:ext cx="1467300" cy="117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8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Porque actualizar_posicion() es distinta tanto en Fondo, Mario, Donkeykong?</a:t>
            </a:r>
            <a:endParaRPr b="1" sz="8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8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1- mario se mueve por eventos del teclado mientras que Dokeykong se mueve solo, Fondo no se mueve.</a:t>
            </a:r>
            <a:endParaRPr b="1" sz="8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0" name="Google Shape;960;g33d8718b922_0_7"/>
          <p:cNvSpPr txBox="1"/>
          <p:nvPr/>
        </p:nvSpPr>
        <p:spPr>
          <a:xfrm>
            <a:off x="296900" y="977200"/>
            <a:ext cx="4847400" cy="3879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0D0D0D"/>
                </a:solidFill>
              </a:rPr>
              <a:t>class Donkingkong(Personaje):</a:t>
            </a:r>
            <a:endParaRPr sz="10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0D0D0D"/>
                </a:solidFill>
              </a:rPr>
              <a:t>    def __init__(self, ruta, color, posx, posy, scale_ancho, scale_alto, velocidad):</a:t>
            </a:r>
            <a:endParaRPr sz="10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0D0D0D"/>
                </a:solidFill>
              </a:rPr>
              <a:t>        super().__init__( ruta, color, posx, posy, scale_ancho, scale_alto, velocidad)</a:t>
            </a:r>
            <a:endParaRPr sz="10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0D0D0D"/>
                </a:solidFill>
              </a:rPr>
              <a:t>        self.reflejos={}</a:t>
            </a:r>
            <a:endParaRPr sz="10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0D0D0D"/>
                </a:solidFill>
              </a:rPr>
              <a:t>        # Obtener el diccionario de animaciones</a:t>
            </a:r>
            <a:endParaRPr sz="10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0D0D0D"/>
                </a:solidFill>
              </a:rPr>
              <a:t>        self.cargar_superficies_numframe_delays(ANIMACIONES_DONKEYKONG)</a:t>
            </a:r>
            <a:endParaRPr sz="10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0D0D0D"/>
                </a:solidFill>
              </a:rPr>
              <a:t>        # se agrego para movimiento automatico</a:t>
            </a:r>
            <a:endParaRPr sz="10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0D0D0D"/>
                </a:solidFill>
              </a:rPr>
              <a:t>      </a:t>
            </a:r>
            <a:r>
              <a:rPr lang="es-MX" sz="1000">
                <a:solidFill>
                  <a:srgbClr val="0D0D0D"/>
                </a:solidFill>
                <a:highlight>
                  <a:srgbClr val="EAD1DC"/>
                </a:highlight>
              </a:rPr>
              <a:t>  self.direcciones = ["pecho", "lanza_barril"]</a:t>
            </a:r>
            <a:endParaRPr sz="1000">
              <a:solidFill>
                <a:srgbClr val="0D0D0D"/>
              </a:solidFill>
              <a:highlight>
                <a:srgbClr val="EAD1D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0D0D0D"/>
                </a:solidFill>
                <a:highlight>
                  <a:srgbClr val="EAD1DC"/>
                </a:highlight>
              </a:rPr>
              <a:t>        self.indice_direccion = 0</a:t>
            </a:r>
            <a:endParaRPr sz="1000">
              <a:solidFill>
                <a:srgbClr val="0D0D0D"/>
              </a:solidFill>
              <a:highlight>
                <a:srgbClr val="EAD1D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0D0D0D"/>
                </a:solidFill>
                <a:highlight>
                  <a:srgbClr val="EAD1DC"/>
                </a:highlight>
              </a:rPr>
              <a:t>        self.contador_frames = 0</a:t>
            </a:r>
            <a:endParaRPr sz="1000">
              <a:solidFill>
                <a:srgbClr val="0D0D0D"/>
              </a:solidFill>
              <a:highlight>
                <a:srgbClr val="EAD1D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0D0D0D"/>
                </a:solidFill>
                <a:highlight>
                  <a:srgbClr val="EAD1DC"/>
                </a:highlight>
              </a:rPr>
              <a:t>        </a:t>
            </a:r>
            <a:endParaRPr sz="1000">
              <a:solidFill>
                <a:srgbClr val="0D0D0D"/>
              </a:solidFill>
              <a:highlight>
                <a:srgbClr val="EAD1D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0D0D0D"/>
                </a:solidFill>
              </a:rPr>
              <a:t>    </a:t>
            </a:r>
            <a:r>
              <a:rPr lang="es-MX" sz="1000">
                <a:solidFill>
                  <a:srgbClr val="0D0D0D"/>
                </a:solidFill>
                <a:highlight>
                  <a:srgbClr val="EAD1DC"/>
                </a:highlight>
              </a:rPr>
              <a:t>def actualizar_posicion(self):</a:t>
            </a:r>
            <a:endParaRPr sz="1000">
              <a:solidFill>
                <a:srgbClr val="0D0D0D"/>
              </a:solidFill>
              <a:highlight>
                <a:srgbClr val="EAD1D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0D0D0D"/>
                </a:solidFill>
                <a:highlight>
                  <a:srgbClr val="EAD1DC"/>
                </a:highlight>
              </a:rPr>
              <a:t>        self.contador_frames= self.contador_frames+1</a:t>
            </a:r>
            <a:endParaRPr sz="1000">
              <a:solidFill>
                <a:srgbClr val="0D0D0D"/>
              </a:solidFill>
              <a:highlight>
                <a:srgbClr val="EAD1D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0D0D0D"/>
                </a:solidFill>
                <a:highlight>
                  <a:srgbClr val="EAD1DC"/>
                </a:highlight>
              </a:rPr>
              <a:t>        if self.contador_frames&gt;=70:</a:t>
            </a:r>
            <a:endParaRPr sz="1000">
              <a:solidFill>
                <a:srgbClr val="0D0D0D"/>
              </a:solidFill>
              <a:highlight>
                <a:srgbClr val="EAD1D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0D0D0D"/>
                </a:solidFill>
                <a:highlight>
                  <a:srgbClr val="EAD1DC"/>
                </a:highlight>
              </a:rPr>
              <a:t>            self.indice_direccion=self.indice_direccion+1</a:t>
            </a:r>
            <a:endParaRPr sz="1000">
              <a:solidFill>
                <a:srgbClr val="0D0D0D"/>
              </a:solidFill>
              <a:highlight>
                <a:srgbClr val="EAD1D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0D0D0D"/>
                </a:solidFill>
                <a:highlight>
                  <a:srgbClr val="EAD1DC"/>
                </a:highlight>
              </a:rPr>
              <a:t>            if self.indice_direccion&gt;=len(self.direcciones):</a:t>
            </a:r>
            <a:endParaRPr sz="1000">
              <a:solidFill>
                <a:srgbClr val="0D0D0D"/>
              </a:solidFill>
              <a:highlight>
                <a:srgbClr val="EAD1D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0D0D0D"/>
                </a:solidFill>
                <a:highlight>
                  <a:srgbClr val="EAD1DC"/>
                </a:highlight>
              </a:rPr>
              <a:t>                self.indice_direccion=0</a:t>
            </a:r>
            <a:endParaRPr sz="1000">
              <a:solidFill>
                <a:srgbClr val="0D0D0D"/>
              </a:solidFill>
              <a:highlight>
                <a:srgbClr val="EAD1D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0D0D0D"/>
                </a:solidFill>
                <a:highlight>
                  <a:srgbClr val="EAD1DC"/>
                </a:highlight>
              </a:rPr>
              <a:t>            self.contador_frames=0</a:t>
            </a:r>
            <a:endParaRPr sz="1000">
              <a:solidFill>
                <a:srgbClr val="0D0D0D"/>
              </a:solidFill>
              <a:highlight>
                <a:srgbClr val="EAD1D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D0D0D"/>
              </a:solidFill>
              <a:highlight>
                <a:srgbClr val="EAD1D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0D0D0D"/>
                </a:solidFill>
                <a:highlight>
                  <a:srgbClr val="EAD1DC"/>
                </a:highlight>
              </a:rPr>
              <a:t>        animacion= self.direcciones[self.indice_direccion]</a:t>
            </a:r>
            <a:endParaRPr sz="1000">
              <a:solidFill>
                <a:srgbClr val="0D0D0D"/>
              </a:solidFill>
              <a:highlight>
                <a:srgbClr val="EAD1D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0D0D0D"/>
                </a:solidFill>
                <a:highlight>
                  <a:srgbClr val="EAD1DC"/>
                </a:highlight>
              </a:rPr>
              <a:t>        self.animacion_actual = animacion</a:t>
            </a:r>
            <a:endParaRPr sz="1000">
              <a:solidFill>
                <a:srgbClr val="0D0D0D"/>
              </a:solidFill>
              <a:highlight>
                <a:srgbClr val="EAD1D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0D0D0D"/>
                </a:solidFill>
                <a:highlight>
                  <a:srgbClr val="EAD1DC"/>
                </a:highlight>
              </a:rPr>
              <a:t>        self.actualizar_frame()</a:t>
            </a:r>
            <a:endParaRPr sz="1000">
              <a:solidFill>
                <a:srgbClr val="0D0D0D"/>
              </a:solidFill>
              <a:highlight>
                <a:srgbClr val="EAD1D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0D0D0D"/>
                </a:solidFill>
                <a:highlight>
                  <a:srgbClr val="EAD1DC"/>
                </a:highlight>
              </a:rPr>
              <a:t>        en_movimiento = True</a:t>
            </a:r>
            <a:endParaRPr sz="1000">
              <a:solidFill>
                <a:srgbClr val="0D0D0D"/>
              </a:solidFill>
              <a:highlight>
                <a:srgbClr val="EAD1D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D0D0D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2e3dc9efa94_0_0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6" name="Google Shape;966;g2e3dc9efa94_0_0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7" name="Google Shape;967;g2e3dc9efa94_0_0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8" name="Google Shape;968;g2e3dc9efa94_0_0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9" name="Google Shape;969;g2e3dc9efa94_0_0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0" name="Google Shape;970;g2e3dc9efa94_0_0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71" name="Google Shape;971;g2e3dc9efa94_0_0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972" name="Google Shape;972;g2e3dc9efa94_0_0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Dando inteligencia a personajes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g2e3dc9efa94_0_0"/>
          <p:cNvSpPr txBox="1"/>
          <p:nvPr/>
        </p:nvSpPr>
        <p:spPr>
          <a:xfrm>
            <a:off x="450300" y="674713"/>
            <a:ext cx="86937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clase fuego</a:t>
            </a: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	 : </a:t>
            </a:r>
            <a:r>
              <a:rPr b="1" lang="es-MX" sz="1100" u="sng">
                <a:solidFill>
                  <a:schemeClr val="hlink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https://github.com/yussefomar/pygame/tree/main/parte2/monoV14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4" name="Google Shape;974;g2e3dc9efa94_0_0"/>
          <p:cNvSpPr txBox="1"/>
          <p:nvPr/>
        </p:nvSpPr>
        <p:spPr>
          <a:xfrm>
            <a:off x="960975" y="1202975"/>
            <a:ext cx="3420900" cy="35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Mostrar los </a:t>
            </a: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fácil</a:t>
            </a: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que es agregar el personaje fuego</a:t>
            </a:r>
            <a:endParaRPr sz="11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2e3dc9efa94_0_16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0" name="Google Shape;980;g2e3dc9efa94_0_16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1" name="Google Shape;981;g2e3dc9efa94_0_16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2" name="Google Shape;982;g2e3dc9efa94_0_16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3" name="Google Shape;983;g2e3dc9efa94_0_16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4" name="Google Shape;984;g2e3dc9efa94_0_16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85" name="Google Shape;985;g2e3dc9efa94_0_16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986" name="Google Shape;986;g2e3dc9efa94_0_16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Detectando colisiones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g2e3dc9efa94_0_16"/>
          <p:cNvSpPr txBox="1"/>
          <p:nvPr/>
        </p:nvSpPr>
        <p:spPr>
          <a:xfrm>
            <a:off x="757550" y="656975"/>
            <a:ext cx="5297100" cy="51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Como harias para detectar la </a:t>
            </a: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colisión</a:t>
            </a: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entre mario y el fuego?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88" name="Google Shape;988;g2e3dc9efa94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900" y="1172075"/>
            <a:ext cx="3336650" cy="333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2e3dc9efa94_0_30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4" name="Google Shape;994;g2e3dc9efa94_0_30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5" name="Google Shape;995;g2e3dc9efa94_0_30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6" name="Google Shape;996;g2e3dc9efa94_0_30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7" name="Google Shape;997;g2e3dc9efa94_0_30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8" name="Google Shape;998;g2e3dc9efa94_0_30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99" name="Google Shape;999;g2e3dc9efa94_0_30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1000" name="Google Shape;1000;g2e3dc9efa94_0_30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Detectando colisiones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g2e3dc9efa94_0_30"/>
          <p:cNvSpPr txBox="1"/>
          <p:nvPr/>
        </p:nvSpPr>
        <p:spPr>
          <a:xfrm>
            <a:off x="757550" y="656975"/>
            <a:ext cx="8040600" cy="51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Como harias para detectar la colisión entre mario y el fuego?</a:t>
            </a:r>
            <a:endParaRPr b="1" sz="1100" u="sng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hlink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https://github.com/yussefomar/pygame/tree/main/parte2/monoV15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02" name="Google Shape;1002;g2e3dc9efa94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900" y="1172075"/>
            <a:ext cx="3336650" cy="333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g2e3dc9efa94_0_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3325" y="1324488"/>
            <a:ext cx="136207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g2e3dc9efa94_0_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63675" y="1367350"/>
            <a:ext cx="1295400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g2e3dc9efa94_0_30"/>
          <p:cNvSpPr txBox="1"/>
          <p:nvPr/>
        </p:nvSpPr>
        <p:spPr>
          <a:xfrm>
            <a:off x="4433325" y="3100750"/>
            <a:ext cx="3420900" cy="1031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Podriamos  para aproximar generar un cuerpo rectangular que ocupe el personaje, pensarlo de esta forma hasta ahora solo hicimos el alma(fantasma) pero ahora con este cuerpo rectangular </a:t>
            </a: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estaríamos</a:t>
            </a: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representando el cuerpo.</a:t>
            </a:r>
            <a:endParaRPr sz="11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2e3dc9efa94_0_46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1" name="Google Shape;1011;g2e3dc9efa94_0_46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2" name="Google Shape;1012;g2e3dc9efa94_0_46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3" name="Google Shape;1013;g2e3dc9efa94_0_46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4" name="Google Shape;1014;g2e3dc9efa94_0_46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5" name="Google Shape;1015;g2e3dc9efa94_0_46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16" name="Google Shape;1016;g2e3dc9efa94_0_46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1017" name="Google Shape;1017;g2e3dc9efa94_0_46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Detectando colisiones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g2e3dc9efa94_0_46"/>
          <p:cNvSpPr txBox="1"/>
          <p:nvPr/>
        </p:nvSpPr>
        <p:spPr>
          <a:xfrm>
            <a:off x="757550" y="656975"/>
            <a:ext cx="52971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Como harias para detectar la colisión entre mario y el fuego?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9" name="Google Shape;1019;g2e3dc9efa94_0_46"/>
          <p:cNvSpPr txBox="1"/>
          <p:nvPr/>
        </p:nvSpPr>
        <p:spPr>
          <a:xfrm>
            <a:off x="690670" y="3601725"/>
            <a:ext cx="1979400" cy="35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1-posicion x,y de mario </a:t>
            </a:r>
            <a:endParaRPr sz="11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20" name="Google Shape;1020;g2e3dc9efa94_0_46"/>
          <p:cNvCxnSpPr/>
          <p:nvPr/>
        </p:nvCxnSpPr>
        <p:spPr>
          <a:xfrm>
            <a:off x="749563" y="1527688"/>
            <a:ext cx="39600" cy="1893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1" name="Google Shape;1021;g2e3dc9efa94_0_46"/>
          <p:cNvCxnSpPr/>
          <p:nvPr/>
        </p:nvCxnSpPr>
        <p:spPr>
          <a:xfrm flipH="1" rot="10800000">
            <a:off x="477438" y="1808138"/>
            <a:ext cx="2271600" cy="8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2" name="Google Shape;1022;g2e3dc9efa94_0_46"/>
          <p:cNvCxnSpPr/>
          <p:nvPr/>
        </p:nvCxnSpPr>
        <p:spPr>
          <a:xfrm>
            <a:off x="683113" y="2238613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3" name="Google Shape;1023;g2e3dc9efa94_0_46"/>
          <p:cNvCxnSpPr/>
          <p:nvPr/>
        </p:nvCxnSpPr>
        <p:spPr>
          <a:xfrm>
            <a:off x="683113" y="2012213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4" name="Google Shape;1024;g2e3dc9efa94_0_46"/>
          <p:cNvCxnSpPr/>
          <p:nvPr/>
        </p:nvCxnSpPr>
        <p:spPr>
          <a:xfrm>
            <a:off x="683113" y="2446963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5" name="Google Shape;1025;g2e3dc9efa94_0_46"/>
          <p:cNvCxnSpPr/>
          <p:nvPr/>
        </p:nvCxnSpPr>
        <p:spPr>
          <a:xfrm>
            <a:off x="941313" y="1732863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6" name="Google Shape;1026;g2e3dc9efa94_0_46"/>
          <p:cNvCxnSpPr/>
          <p:nvPr/>
        </p:nvCxnSpPr>
        <p:spPr>
          <a:xfrm>
            <a:off x="1136763" y="171938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7" name="Google Shape;1027;g2e3dc9efa94_0_46"/>
          <p:cNvCxnSpPr/>
          <p:nvPr/>
        </p:nvCxnSpPr>
        <p:spPr>
          <a:xfrm>
            <a:off x="1332188" y="171938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8" name="Google Shape;1028;g2e3dc9efa94_0_46"/>
          <p:cNvCxnSpPr/>
          <p:nvPr/>
        </p:nvCxnSpPr>
        <p:spPr>
          <a:xfrm>
            <a:off x="1484588" y="171938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9" name="Google Shape;1029;g2e3dc9efa94_0_46"/>
          <p:cNvCxnSpPr/>
          <p:nvPr/>
        </p:nvCxnSpPr>
        <p:spPr>
          <a:xfrm>
            <a:off x="683113" y="2681113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0" name="Google Shape;1030;g2e3dc9efa94_0_46"/>
          <p:cNvSpPr txBox="1"/>
          <p:nvPr/>
        </p:nvSpPr>
        <p:spPr>
          <a:xfrm>
            <a:off x="2628188" y="1370238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endParaRPr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1" name="Google Shape;1031;g2e3dc9efa94_0_46"/>
          <p:cNvSpPr txBox="1"/>
          <p:nvPr/>
        </p:nvSpPr>
        <p:spPr>
          <a:xfrm>
            <a:off x="478813" y="3237063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y</a:t>
            </a:r>
            <a:endParaRPr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2" name="Google Shape;1032;g2e3dc9efa94_0_46"/>
          <p:cNvSpPr/>
          <p:nvPr/>
        </p:nvSpPr>
        <p:spPr>
          <a:xfrm flipH="1">
            <a:off x="1312388" y="2458063"/>
            <a:ext cx="39600" cy="56100"/>
          </a:xfrm>
          <a:prstGeom prst="ellipse">
            <a:avLst/>
          </a:prstGeom>
          <a:solidFill>
            <a:srgbClr val="0D0D0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3" name="Google Shape;1033;g2e3dc9efa94_0_46"/>
          <p:cNvSpPr txBox="1"/>
          <p:nvPr/>
        </p:nvSpPr>
        <p:spPr>
          <a:xfrm>
            <a:off x="1477738" y="2140563"/>
            <a:ext cx="487800" cy="3540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/>
              <a:t>(3,3)</a:t>
            </a:r>
            <a:endParaRPr sz="1100"/>
          </a:p>
        </p:txBody>
      </p:sp>
      <p:sp>
        <p:nvSpPr>
          <p:cNvPr id="1034" name="Google Shape;1034;g2e3dc9efa94_0_46"/>
          <p:cNvSpPr txBox="1"/>
          <p:nvPr/>
        </p:nvSpPr>
        <p:spPr>
          <a:xfrm>
            <a:off x="899788" y="1228738"/>
            <a:ext cx="487800" cy="3231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(0,0)</a:t>
            </a:r>
            <a:endParaRPr sz="900"/>
          </a:p>
        </p:txBody>
      </p:sp>
      <p:sp>
        <p:nvSpPr>
          <p:cNvPr id="1035" name="Google Shape;1035;g2e3dc9efa94_0_46"/>
          <p:cNvSpPr/>
          <p:nvPr/>
        </p:nvSpPr>
        <p:spPr>
          <a:xfrm>
            <a:off x="702838" y="1762413"/>
            <a:ext cx="86100" cy="1185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36" name="Google Shape;1036;g2e3dc9efa94_0_46"/>
          <p:cNvCxnSpPr/>
          <p:nvPr/>
        </p:nvCxnSpPr>
        <p:spPr>
          <a:xfrm flipH="1">
            <a:off x="841713" y="1519188"/>
            <a:ext cx="121800" cy="174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7" name="Google Shape;1037;g2e3dc9efa94_0_46"/>
          <p:cNvSpPr/>
          <p:nvPr/>
        </p:nvSpPr>
        <p:spPr>
          <a:xfrm>
            <a:off x="1656713" y="1513888"/>
            <a:ext cx="4878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8" name="Google Shape;1038;g2e3dc9efa94_0_46"/>
          <p:cNvSpPr/>
          <p:nvPr/>
        </p:nvSpPr>
        <p:spPr>
          <a:xfrm rot="5400000">
            <a:off x="353913" y="2491888"/>
            <a:ext cx="4878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9" name="Google Shape;1039;g2e3dc9efa94_0_46"/>
          <p:cNvSpPr txBox="1"/>
          <p:nvPr/>
        </p:nvSpPr>
        <p:spPr>
          <a:xfrm>
            <a:off x="478800" y="1372038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-y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0" name="Google Shape;1040;g2e3dc9efa94_0_46"/>
          <p:cNvSpPr txBox="1"/>
          <p:nvPr/>
        </p:nvSpPr>
        <p:spPr>
          <a:xfrm>
            <a:off x="375050" y="1589413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-x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41" name="Google Shape;1041;g2e3dc9efa94_0_46"/>
          <p:cNvCxnSpPr/>
          <p:nvPr/>
        </p:nvCxnSpPr>
        <p:spPr>
          <a:xfrm>
            <a:off x="788938" y="3304988"/>
            <a:ext cx="1828800" cy="14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2" name="Google Shape;1042;g2e3dc9efa94_0_46"/>
          <p:cNvCxnSpPr/>
          <p:nvPr/>
        </p:nvCxnSpPr>
        <p:spPr>
          <a:xfrm>
            <a:off x="2598750" y="1808138"/>
            <a:ext cx="18900" cy="1545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3" name="Google Shape;1043;g2e3dc9efa94_0_46"/>
          <p:cNvSpPr txBox="1"/>
          <p:nvPr/>
        </p:nvSpPr>
        <p:spPr>
          <a:xfrm>
            <a:off x="1965538" y="1857688"/>
            <a:ext cx="567000" cy="3078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(800,0)</a:t>
            </a:r>
            <a:endParaRPr sz="800"/>
          </a:p>
        </p:txBody>
      </p:sp>
      <p:pic>
        <p:nvPicPr>
          <p:cNvPr id="1044" name="Google Shape;1044;g2e3dc9efa94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188" y="2494576"/>
            <a:ext cx="370801" cy="5757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5" name="Google Shape;1045;g2e3dc9efa94_0_46"/>
          <p:cNvCxnSpPr/>
          <p:nvPr/>
        </p:nvCxnSpPr>
        <p:spPr>
          <a:xfrm>
            <a:off x="4933838" y="1526200"/>
            <a:ext cx="39600" cy="1893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6" name="Google Shape;1046;g2e3dc9efa94_0_46"/>
          <p:cNvCxnSpPr/>
          <p:nvPr/>
        </p:nvCxnSpPr>
        <p:spPr>
          <a:xfrm flipH="1" rot="10800000">
            <a:off x="4661713" y="1806650"/>
            <a:ext cx="2271600" cy="8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7" name="Google Shape;1047;g2e3dc9efa94_0_46"/>
          <p:cNvCxnSpPr/>
          <p:nvPr/>
        </p:nvCxnSpPr>
        <p:spPr>
          <a:xfrm>
            <a:off x="4867388" y="2237125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8" name="Google Shape;1048;g2e3dc9efa94_0_46"/>
          <p:cNvCxnSpPr/>
          <p:nvPr/>
        </p:nvCxnSpPr>
        <p:spPr>
          <a:xfrm>
            <a:off x="4867388" y="2010725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9" name="Google Shape;1049;g2e3dc9efa94_0_46"/>
          <p:cNvCxnSpPr/>
          <p:nvPr/>
        </p:nvCxnSpPr>
        <p:spPr>
          <a:xfrm>
            <a:off x="4867388" y="2445475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0" name="Google Shape;1050;g2e3dc9efa94_0_46"/>
          <p:cNvCxnSpPr/>
          <p:nvPr/>
        </p:nvCxnSpPr>
        <p:spPr>
          <a:xfrm>
            <a:off x="5125588" y="1731375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1" name="Google Shape;1051;g2e3dc9efa94_0_46"/>
          <p:cNvCxnSpPr/>
          <p:nvPr/>
        </p:nvCxnSpPr>
        <p:spPr>
          <a:xfrm>
            <a:off x="5321038" y="1717900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2" name="Google Shape;1052;g2e3dc9efa94_0_46"/>
          <p:cNvCxnSpPr/>
          <p:nvPr/>
        </p:nvCxnSpPr>
        <p:spPr>
          <a:xfrm>
            <a:off x="5516463" y="1717900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3" name="Google Shape;1053;g2e3dc9efa94_0_46"/>
          <p:cNvCxnSpPr/>
          <p:nvPr/>
        </p:nvCxnSpPr>
        <p:spPr>
          <a:xfrm>
            <a:off x="5668863" y="1717900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4" name="Google Shape;1054;g2e3dc9efa94_0_46"/>
          <p:cNvCxnSpPr/>
          <p:nvPr/>
        </p:nvCxnSpPr>
        <p:spPr>
          <a:xfrm>
            <a:off x="4867388" y="2679625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5" name="Google Shape;1055;g2e3dc9efa94_0_46"/>
          <p:cNvSpPr txBox="1"/>
          <p:nvPr/>
        </p:nvSpPr>
        <p:spPr>
          <a:xfrm>
            <a:off x="6812463" y="1368750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endParaRPr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6" name="Google Shape;1056;g2e3dc9efa94_0_46"/>
          <p:cNvSpPr txBox="1"/>
          <p:nvPr/>
        </p:nvSpPr>
        <p:spPr>
          <a:xfrm>
            <a:off x="4663088" y="3235575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y</a:t>
            </a:r>
            <a:endParaRPr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7" name="Google Shape;1057;g2e3dc9efa94_0_46"/>
          <p:cNvSpPr/>
          <p:nvPr/>
        </p:nvSpPr>
        <p:spPr>
          <a:xfrm flipH="1">
            <a:off x="5496680" y="2456575"/>
            <a:ext cx="39600" cy="56100"/>
          </a:xfrm>
          <a:prstGeom prst="ellipse">
            <a:avLst/>
          </a:prstGeom>
          <a:solidFill>
            <a:srgbClr val="0D0D0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8" name="Google Shape;1058;g2e3dc9efa94_0_46"/>
          <p:cNvSpPr txBox="1"/>
          <p:nvPr/>
        </p:nvSpPr>
        <p:spPr>
          <a:xfrm>
            <a:off x="5662013" y="2139075"/>
            <a:ext cx="487800" cy="3540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/>
              <a:t>(3,3)</a:t>
            </a:r>
            <a:endParaRPr sz="1100"/>
          </a:p>
        </p:txBody>
      </p:sp>
      <p:sp>
        <p:nvSpPr>
          <p:cNvPr id="1059" name="Google Shape;1059;g2e3dc9efa94_0_46"/>
          <p:cNvSpPr txBox="1"/>
          <p:nvPr/>
        </p:nvSpPr>
        <p:spPr>
          <a:xfrm>
            <a:off x="5084063" y="1227250"/>
            <a:ext cx="487800" cy="3231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(0,0)</a:t>
            </a:r>
            <a:endParaRPr sz="900"/>
          </a:p>
        </p:txBody>
      </p:sp>
      <p:sp>
        <p:nvSpPr>
          <p:cNvPr id="1060" name="Google Shape;1060;g2e3dc9efa94_0_46"/>
          <p:cNvSpPr/>
          <p:nvPr/>
        </p:nvSpPr>
        <p:spPr>
          <a:xfrm>
            <a:off x="4887113" y="1760925"/>
            <a:ext cx="86100" cy="1185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61" name="Google Shape;1061;g2e3dc9efa94_0_46"/>
          <p:cNvCxnSpPr/>
          <p:nvPr/>
        </p:nvCxnSpPr>
        <p:spPr>
          <a:xfrm flipH="1">
            <a:off x="5025988" y="1517700"/>
            <a:ext cx="121800" cy="174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2" name="Google Shape;1062;g2e3dc9efa94_0_46"/>
          <p:cNvSpPr/>
          <p:nvPr/>
        </p:nvSpPr>
        <p:spPr>
          <a:xfrm>
            <a:off x="5840988" y="1512400"/>
            <a:ext cx="4878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3" name="Google Shape;1063;g2e3dc9efa94_0_46"/>
          <p:cNvSpPr/>
          <p:nvPr/>
        </p:nvSpPr>
        <p:spPr>
          <a:xfrm rot="5400000">
            <a:off x="4538188" y="2490400"/>
            <a:ext cx="4878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4" name="Google Shape;1064;g2e3dc9efa94_0_46"/>
          <p:cNvSpPr txBox="1"/>
          <p:nvPr/>
        </p:nvSpPr>
        <p:spPr>
          <a:xfrm>
            <a:off x="4663075" y="1370550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-y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5" name="Google Shape;1065;g2e3dc9efa94_0_46"/>
          <p:cNvSpPr txBox="1"/>
          <p:nvPr/>
        </p:nvSpPr>
        <p:spPr>
          <a:xfrm>
            <a:off x="4559325" y="1587925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-x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66" name="Google Shape;1066;g2e3dc9efa94_0_46"/>
          <p:cNvCxnSpPr/>
          <p:nvPr/>
        </p:nvCxnSpPr>
        <p:spPr>
          <a:xfrm>
            <a:off x="4973213" y="3303500"/>
            <a:ext cx="1828800" cy="14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7" name="Google Shape;1067;g2e3dc9efa94_0_46"/>
          <p:cNvCxnSpPr/>
          <p:nvPr/>
        </p:nvCxnSpPr>
        <p:spPr>
          <a:xfrm>
            <a:off x="6783025" y="1806650"/>
            <a:ext cx="18900" cy="1545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8" name="Google Shape;1068;g2e3dc9efa94_0_46"/>
          <p:cNvSpPr txBox="1"/>
          <p:nvPr/>
        </p:nvSpPr>
        <p:spPr>
          <a:xfrm>
            <a:off x="6149813" y="1856200"/>
            <a:ext cx="567000" cy="3078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(800,0)</a:t>
            </a:r>
            <a:endParaRPr sz="800"/>
          </a:p>
        </p:txBody>
      </p:sp>
      <p:pic>
        <p:nvPicPr>
          <p:cNvPr id="1069" name="Google Shape;1069;g2e3dc9efa94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3463" y="2493088"/>
            <a:ext cx="370801" cy="575724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g2e3dc9efa94_0_46"/>
          <p:cNvSpPr/>
          <p:nvPr/>
        </p:nvSpPr>
        <p:spPr>
          <a:xfrm>
            <a:off x="5536275" y="2480800"/>
            <a:ext cx="408000" cy="600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1" name="Google Shape;1071;g2e3dc9efa94_0_46"/>
          <p:cNvSpPr txBox="1"/>
          <p:nvPr/>
        </p:nvSpPr>
        <p:spPr>
          <a:xfrm>
            <a:off x="1189275" y="1085438"/>
            <a:ext cx="10353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alma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2" name="Google Shape;1072;g2e3dc9efa94_0_46"/>
          <p:cNvSpPr txBox="1"/>
          <p:nvPr/>
        </p:nvSpPr>
        <p:spPr>
          <a:xfrm>
            <a:off x="5302325" y="982138"/>
            <a:ext cx="11706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cuerpo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3" name="Google Shape;1073;g2e3dc9efa94_0_46"/>
          <p:cNvSpPr/>
          <p:nvPr/>
        </p:nvSpPr>
        <p:spPr>
          <a:xfrm>
            <a:off x="3371538" y="3719463"/>
            <a:ext cx="4878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4" name="Google Shape;1074;g2e3dc9efa94_0_46"/>
          <p:cNvSpPr txBox="1"/>
          <p:nvPr/>
        </p:nvSpPr>
        <p:spPr>
          <a:xfrm>
            <a:off x="4314251" y="4108700"/>
            <a:ext cx="2182800" cy="523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cual es el ancho y alto del cuerpo?</a:t>
            </a:r>
            <a:endParaRPr sz="11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5" name="Google Shape;1075;g2e3dc9efa94_0_46"/>
          <p:cNvSpPr txBox="1"/>
          <p:nvPr/>
        </p:nvSpPr>
        <p:spPr>
          <a:xfrm>
            <a:off x="538575" y="415100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2-nosotros además sabemos </a:t>
            </a:r>
            <a:endParaRPr sz="11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el ancho y alto de mario</a:t>
            </a:r>
            <a:endParaRPr/>
          </a:p>
        </p:txBody>
      </p:sp>
      <p:sp>
        <p:nvSpPr>
          <p:cNvPr id="1076" name="Google Shape;1076;g2e3dc9efa94_0_46"/>
          <p:cNvSpPr txBox="1"/>
          <p:nvPr/>
        </p:nvSpPr>
        <p:spPr>
          <a:xfrm>
            <a:off x="4314250" y="350265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el cuerpo siempre </a:t>
            </a: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tendrá</a:t>
            </a: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la misma posicion x,y de mario</a:t>
            </a:r>
            <a:endParaRPr/>
          </a:p>
        </p:txBody>
      </p:sp>
      <p:sp>
        <p:nvSpPr>
          <p:cNvPr id="1077" name="Google Shape;1077;g2e3dc9efa94_0_46"/>
          <p:cNvSpPr/>
          <p:nvPr/>
        </p:nvSpPr>
        <p:spPr>
          <a:xfrm>
            <a:off x="3371538" y="4353338"/>
            <a:ext cx="4878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2e3dc9efa94_0_191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3" name="Google Shape;1083;g2e3dc9efa94_0_191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4" name="Google Shape;1084;g2e3dc9efa94_0_191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5" name="Google Shape;1085;g2e3dc9efa94_0_191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6" name="Google Shape;1086;g2e3dc9efa94_0_191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7" name="Google Shape;1087;g2e3dc9efa94_0_191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88" name="Google Shape;1088;g2e3dc9efa94_0_191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1089" name="Google Shape;1089;g2e3dc9efa94_0_191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Detectando colisiones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g2e3dc9efa94_0_191"/>
          <p:cNvSpPr txBox="1"/>
          <p:nvPr/>
        </p:nvSpPr>
        <p:spPr>
          <a:xfrm>
            <a:off x="757550" y="656975"/>
            <a:ext cx="52971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Como harias para detectar la colisión entre mario y el fuego?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1" name="Google Shape;1091;g2e3dc9efa94_0_191"/>
          <p:cNvSpPr txBox="1"/>
          <p:nvPr/>
        </p:nvSpPr>
        <p:spPr>
          <a:xfrm>
            <a:off x="690670" y="3601725"/>
            <a:ext cx="1979400" cy="35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1-posicion x,y de mario </a:t>
            </a:r>
            <a:endParaRPr sz="11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92" name="Google Shape;1092;g2e3dc9efa94_0_191"/>
          <p:cNvCxnSpPr/>
          <p:nvPr/>
        </p:nvCxnSpPr>
        <p:spPr>
          <a:xfrm>
            <a:off x="749563" y="1527688"/>
            <a:ext cx="39600" cy="1893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3" name="Google Shape;1093;g2e3dc9efa94_0_191"/>
          <p:cNvCxnSpPr/>
          <p:nvPr/>
        </p:nvCxnSpPr>
        <p:spPr>
          <a:xfrm flipH="1" rot="10800000">
            <a:off x="477438" y="1808138"/>
            <a:ext cx="2271600" cy="8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4" name="Google Shape;1094;g2e3dc9efa94_0_191"/>
          <p:cNvCxnSpPr/>
          <p:nvPr/>
        </p:nvCxnSpPr>
        <p:spPr>
          <a:xfrm>
            <a:off x="683113" y="2238613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5" name="Google Shape;1095;g2e3dc9efa94_0_191"/>
          <p:cNvCxnSpPr/>
          <p:nvPr/>
        </p:nvCxnSpPr>
        <p:spPr>
          <a:xfrm>
            <a:off x="683113" y="2012213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6" name="Google Shape;1096;g2e3dc9efa94_0_191"/>
          <p:cNvCxnSpPr/>
          <p:nvPr/>
        </p:nvCxnSpPr>
        <p:spPr>
          <a:xfrm>
            <a:off x="683113" y="2446963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7" name="Google Shape;1097;g2e3dc9efa94_0_191"/>
          <p:cNvCxnSpPr/>
          <p:nvPr/>
        </p:nvCxnSpPr>
        <p:spPr>
          <a:xfrm>
            <a:off x="941313" y="1732863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8" name="Google Shape;1098;g2e3dc9efa94_0_191"/>
          <p:cNvCxnSpPr/>
          <p:nvPr/>
        </p:nvCxnSpPr>
        <p:spPr>
          <a:xfrm>
            <a:off x="1136763" y="171938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9" name="Google Shape;1099;g2e3dc9efa94_0_191"/>
          <p:cNvCxnSpPr/>
          <p:nvPr/>
        </p:nvCxnSpPr>
        <p:spPr>
          <a:xfrm>
            <a:off x="1332188" y="171938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0" name="Google Shape;1100;g2e3dc9efa94_0_191"/>
          <p:cNvCxnSpPr/>
          <p:nvPr/>
        </p:nvCxnSpPr>
        <p:spPr>
          <a:xfrm>
            <a:off x="1484588" y="171938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1" name="Google Shape;1101;g2e3dc9efa94_0_191"/>
          <p:cNvCxnSpPr/>
          <p:nvPr/>
        </p:nvCxnSpPr>
        <p:spPr>
          <a:xfrm>
            <a:off x="683113" y="2681113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2" name="Google Shape;1102;g2e3dc9efa94_0_191"/>
          <p:cNvSpPr txBox="1"/>
          <p:nvPr/>
        </p:nvSpPr>
        <p:spPr>
          <a:xfrm>
            <a:off x="2628188" y="1370238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endParaRPr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3" name="Google Shape;1103;g2e3dc9efa94_0_191"/>
          <p:cNvSpPr txBox="1"/>
          <p:nvPr/>
        </p:nvSpPr>
        <p:spPr>
          <a:xfrm>
            <a:off x="478813" y="3237063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y</a:t>
            </a:r>
            <a:endParaRPr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4" name="Google Shape;1104;g2e3dc9efa94_0_191"/>
          <p:cNvSpPr/>
          <p:nvPr/>
        </p:nvSpPr>
        <p:spPr>
          <a:xfrm flipH="1">
            <a:off x="1312388" y="2458063"/>
            <a:ext cx="39600" cy="56100"/>
          </a:xfrm>
          <a:prstGeom prst="ellipse">
            <a:avLst/>
          </a:prstGeom>
          <a:solidFill>
            <a:srgbClr val="0D0D0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5" name="Google Shape;1105;g2e3dc9efa94_0_191"/>
          <p:cNvSpPr txBox="1"/>
          <p:nvPr/>
        </p:nvSpPr>
        <p:spPr>
          <a:xfrm>
            <a:off x="1477738" y="2140563"/>
            <a:ext cx="487800" cy="3540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/>
              <a:t>(3,3)</a:t>
            </a:r>
            <a:endParaRPr sz="1100"/>
          </a:p>
        </p:txBody>
      </p:sp>
      <p:sp>
        <p:nvSpPr>
          <p:cNvPr id="1106" name="Google Shape;1106;g2e3dc9efa94_0_191"/>
          <p:cNvSpPr txBox="1"/>
          <p:nvPr/>
        </p:nvSpPr>
        <p:spPr>
          <a:xfrm>
            <a:off x="899788" y="1228738"/>
            <a:ext cx="487800" cy="3231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(0,0)</a:t>
            </a:r>
            <a:endParaRPr sz="900"/>
          </a:p>
        </p:txBody>
      </p:sp>
      <p:sp>
        <p:nvSpPr>
          <p:cNvPr id="1107" name="Google Shape;1107;g2e3dc9efa94_0_191"/>
          <p:cNvSpPr/>
          <p:nvPr/>
        </p:nvSpPr>
        <p:spPr>
          <a:xfrm>
            <a:off x="702838" y="1762413"/>
            <a:ext cx="86100" cy="1185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08" name="Google Shape;1108;g2e3dc9efa94_0_191"/>
          <p:cNvCxnSpPr/>
          <p:nvPr/>
        </p:nvCxnSpPr>
        <p:spPr>
          <a:xfrm flipH="1">
            <a:off x="841713" y="1519188"/>
            <a:ext cx="121800" cy="174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9" name="Google Shape;1109;g2e3dc9efa94_0_191"/>
          <p:cNvSpPr/>
          <p:nvPr/>
        </p:nvSpPr>
        <p:spPr>
          <a:xfrm>
            <a:off x="1656713" y="1513888"/>
            <a:ext cx="4878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0" name="Google Shape;1110;g2e3dc9efa94_0_191"/>
          <p:cNvSpPr/>
          <p:nvPr/>
        </p:nvSpPr>
        <p:spPr>
          <a:xfrm rot="5400000">
            <a:off x="353913" y="2491888"/>
            <a:ext cx="4878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1" name="Google Shape;1111;g2e3dc9efa94_0_191"/>
          <p:cNvSpPr txBox="1"/>
          <p:nvPr/>
        </p:nvSpPr>
        <p:spPr>
          <a:xfrm>
            <a:off x="478800" y="1372038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-y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2" name="Google Shape;1112;g2e3dc9efa94_0_191"/>
          <p:cNvSpPr txBox="1"/>
          <p:nvPr/>
        </p:nvSpPr>
        <p:spPr>
          <a:xfrm>
            <a:off x="375050" y="1589413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-x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13" name="Google Shape;1113;g2e3dc9efa94_0_191"/>
          <p:cNvCxnSpPr/>
          <p:nvPr/>
        </p:nvCxnSpPr>
        <p:spPr>
          <a:xfrm>
            <a:off x="788938" y="3304988"/>
            <a:ext cx="1828800" cy="14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4" name="Google Shape;1114;g2e3dc9efa94_0_191"/>
          <p:cNvCxnSpPr/>
          <p:nvPr/>
        </p:nvCxnSpPr>
        <p:spPr>
          <a:xfrm>
            <a:off x="2598750" y="1808138"/>
            <a:ext cx="18900" cy="1545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5" name="Google Shape;1115;g2e3dc9efa94_0_191"/>
          <p:cNvSpPr txBox="1"/>
          <p:nvPr/>
        </p:nvSpPr>
        <p:spPr>
          <a:xfrm>
            <a:off x="1965538" y="1857688"/>
            <a:ext cx="567000" cy="3078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(800,0)</a:t>
            </a:r>
            <a:endParaRPr sz="800"/>
          </a:p>
        </p:txBody>
      </p:sp>
      <p:pic>
        <p:nvPicPr>
          <p:cNvPr id="1116" name="Google Shape;1116;g2e3dc9efa94_0_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188" y="2494576"/>
            <a:ext cx="370801" cy="5757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7" name="Google Shape;1117;g2e3dc9efa94_0_191"/>
          <p:cNvCxnSpPr/>
          <p:nvPr/>
        </p:nvCxnSpPr>
        <p:spPr>
          <a:xfrm>
            <a:off x="4933838" y="1526200"/>
            <a:ext cx="39600" cy="1893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8" name="Google Shape;1118;g2e3dc9efa94_0_191"/>
          <p:cNvCxnSpPr/>
          <p:nvPr/>
        </p:nvCxnSpPr>
        <p:spPr>
          <a:xfrm flipH="1" rot="10800000">
            <a:off x="4661713" y="1806650"/>
            <a:ext cx="2271600" cy="8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9" name="Google Shape;1119;g2e3dc9efa94_0_191"/>
          <p:cNvCxnSpPr/>
          <p:nvPr/>
        </p:nvCxnSpPr>
        <p:spPr>
          <a:xfrm>
            <a:off x="4867388" y="2237125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0" name="Google Shape;1120;g2e3dc9efa94_0_191"/>
          <p:cNvCxnSpPr/>
          <p:nvPr/>
        </p:nvCxnSpPr>
        <p:spPr>
          <a:xfrm>
            <a:off x="4867388" y="2010725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1" name="Google Shape;1121;g2e3dc9efa94_0_191"/>
          <p:cNvCxnSpPr/>
          <p:nvPr/>
        </p:nvCxnSpPr>
        <p:spPr>
          <a:xfrm>
            <a:off x="4867388" y="2445475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2" name="Google Shape;1122;g2e3dc9efa94_0_191"/>
          <p:cNvCxnSpPr/>
          <p:nvPr/>
        </p:nvCxnSpPr>
        <p:spPr>
          <a:xfrm>
            <a:off x="5125588" y="1731375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3" name="Google Shape;1123;g2e3dc9efa94_0_191"/>
          <p:cNvCxnSpPr/>
          <p:nvPr/>
        </p:nvCxnSpPr>
        <p:spPr>
          <a:xfrm>
            <a:off x="5321038" y="1717900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4" name="Google Shape;1124;g2e3dc9efa94_0_191"/>
          <p:cNvCxnSpPr/>
          <p:nvPr/>
        </p:nvCxnSpPr>
        <p:spPr>
          <a:xfrm>
            <a:off x="5516463" y="1717900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5" name="Google Shape;1125;g2e3dc9efa94_0_191"/>
          <p:cNvCxnSpPr/>
          <p:nvPr/>
        </p:nvCxnSpPr>
        <p:spPr>
          <a:xfrm>
            <a:off x="5668863" y="1717900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6" name="Google Shape;1126;g2e3dc9efa94_0_191"/>
          <p:cNvCxnSpPr/>
          <p:nvPr/>
        </p:nvCxnSpPr>
        <p:spPr>
          <a:xfrm>
            <a:off x="4867388" y="2679625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7" name="Google Shape;1127;g2e3dc9efa94_0_191"/>
          <p:cNvSpPr txBox="1"/>
          <p:nvPr/>
        </p:nvSpPr>
        <p:spPr>
          <a:xfrm>
            <a:off x="6812463" y="1368750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endParaRPr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8" name="Google Shape;1128;g2e3dc9efa94_0_191"/>
          <p:cNvSpPr txBox="1"/>
          <p:nvPr/>
        </p:nvSpPr>
        <p:spPr>
          <a:xfrm>
            <a:off x="4663088" y="3235575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y</a:t>
            </a:r>
            <a:endParaRPr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9" name="Google Shape;1129;g2e3dc9efa94_0_191"/>
          <p:cNvSpPr/>
          <p:nvPr/>
        </p:nvSpPr>
        <p:spPr>
          <a:xfrm flipH="1">
            <a:off x="5496680" y="2456575"/>
            <a:ext cx="39600" cy="56100"/>
          </a:xfrm>
          <a:prstGeom prst="ellipse">
            <a:avLst/>
          </a:prstGeom>
          <a:solidFill>
            <a:srgbClr val="0D0D0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0" name="Google Shape;1130;g2e3dc9efa94_0_191"/>
          <p:cNvSpPr txBox="1"/>
          <p:nvPr/>
        </p:nvSpPr>
        <p:spPr>
          <a:xfrm>
            <a:off x="5662013" y="2139075"/>
            <a:ext cx="487800" cy="3540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/>
              <a:t>(3,3)</a:t>
            </a:r>
            <a:endParaRPr sz="1100"/>
          </a:p>
        </p:txBody>
      </p:sp>
      <p:sp>
        <p:nvSpPr>
          <p:cNvPr id="1131" name="Google Shape;1131;g2e3dc9efa94_0_191"/>
          <p:cNvSpPr txBox="1"/>
          <p:nvPr/>
        </p:nvSpPr>
        <p:spPr>
          <a:xfrm>
            <a:off x="5084063" y="1227250"/>
            <a:ext cx="487800" cy="3231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(0,0)</a:t>
            </a:r>
            <a:endParaRPr sz="900"/>
          </a:p>
        </p:txBody>
      </p:sp>
      <p:sp>
        <p:nvSpPr>
          <p:cNvPr id="1132" name="Google Shape;1132;g2e3dc9efa94_0_191"/>
          <p:cNvSpPr/>
          <p:nvPr/>
        </p:nvSpPr>
        <p:spPr>
          <a:xfrm>
            <a:off x="4887113" y="1760925"/>
            <a:ext cx="86100" cy="1185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33" name="Google Shape;1133;g2e3dc9efa94_0_191"/>
          <p:cNvCxnSpPr/>
          <p:nvPr/>
        </p:nvCxnSpPr>
        <p:spPr>
          <a:xfrm flipH="1">
            <a:off x="5025988" y="1517700"/>
            <a:ext cx="121800" cy="174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4" name="Google Shape;1134;g2e3dc9efa94_0_191"/>
          <p:cNvSpPr/>
          <p:nvPr/>
        </p:nvSpPr>
        <p:spPr>
          <a:xfrm>
            <a:off x="5840988" y="1512400"/>
            <a:ext cx="4878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5" name="Google Shape;1135;g2e3dc9efa94_0_191"/>
          <p:cNvSpPr/>
          <p:nvPr/>
        </p:nvSpPr>
        <p:spPr>
          <a:xfrm rot="5400000">
            <a:off x="4538188" y="2490400"/>
            <a:ext cx="4878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6" name="Google Shape;1136;g2e3dc9efa94_0_191"/>
          <p:cNvSpPr txBox="1"/>
          <p:nvPr/>
        </p:nvSpPr>
        <p:spPr>
          <a:xfrm>
            <a:off x="4663075" y="1370550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-y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7" name="Google Shape;1137;g2e3dc9efa94_0_191"/>
          <p:cNvSpPr txBox="1"/>
          <p:nvPr/>
        </p:nvSpPr>
        <p:spPr>
          <a:xfrm>
            <a:off x="4559325" y="1587925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-x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38" name="Google Shape;1138;g2e3dc9efa94_0_191"/>
          <p:cNvCxnSpPr/>
          <p:nvPr/>
        </p:nvCxnSpPr>
        <p:spPr>
          <a:xfrm>
            <a:off x="4973213" y="3303500"/>
            <a:ext cx="1828800" cy="14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9" name="Google Shape;1139;g2e3dc9efa94_0_191"/>
          <p:cNvCxnSpPr/>
          <p:nvPr/>
        </p:nvCxnSpPr>
        <p:spPr>
          <a:xfrm>
            <a:off x="6783025" y="1806650"/>
            <a:ext cx="18900" cy="1545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0" name="Google Shape;1140;g2e3dc9efa94_0_191"/>
          <p:cNvSpPr txBox="1"/>
          <p:nvPr/>
        </p:nvSpPr>
        <p:spPr>
          <a:xfrm>
            <a:off x="6149813" y="1856200"/>
            <a:ext cx="567000" cy="3078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(800,0)</a:t>
            </a:r>
            <a:endParaRPr sz="800"/>
          </a:p>
        </p:txBody>
      </p:sp>
      <p:pic>
        <p:nvPicPr>
          <p:cNvPr id="1141" name="Google Shape;1141;g2e3dc9efa94_0_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3463" y="2493088"/>
            <a:ext cx="370801" cy="575724"/>
          </a:xfrm>
          <a:prstGeom prst="rect">
            <a:avLst/>
          </a:prstGeom>
          <a:noFill/>
          <a:ln>
            <a:noFill/>
          </a:ln>
        </p:spPr>
      </p:pic>
      <p:sp>
        <p:nvSpPr>
          <p:cNvPr id="1142" name="Google Shape;1142;g2e3dc9efa94_0_191"/>
          <p:cNvSpPr/>
          <p:nvPr/>
        </p:nvSpPr>
        <p:spPr>
          <a:xfrm>
            <a:off x="5536275" y="2480800"/>
            <a:ext cx="408000" cy="600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43" name="Google Shape;1143;g2e3dc9efa94_0_191"/>
          <p:cNvSpPr txBox="1"/>
          <p:nvPr/>
        </p:nvSpPr>
        <p:spPr>
          <a:xfrm>
            <a:off x="1189275" y="1085438"/>
            <a:ext cx="10353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alma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44" name="Google Shape;1144;g2e3dc9efa94_0_191"/>
          <p:cNvSpPr txBox="1"/>
          <p:nvPr/>
        </p:nvSpPr>
        <p:spPr>
          <a:xfrm>
            <a:off x="5302325" y="982138"/>
            <a:ext cx="11706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cuerpo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45" name="Google Shape;1145;g2e3dc9efa94_0_191"/>
          <p:cNvSpPr/>
          <p:nvPr/>
        </p:nvSpPr>
        <p:spPr>
          <a:xfrm>
            <a:off x="3371538" y="3719463"/>
            <a:ext cx="4878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46" name="Google Shape;1146;g2e3dc9efa94_0_191"/>
          <p:cNvSpPr txBox="1"/>
          <p:nvPr/>
        </p:nvSpPr>
        <p:spPr>
          <a:xfrm>
            <a:off x="4314251" y="4108700"/>
            <a:ext cx="2182800" cy="692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cual es el ancho y alto del cuerpo?</a:t>
            </a:r>
            <a:endParaRPr sz="11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es el ancho y alto de mario.</a:t>
            </a:r>
            <a:endParaRPr sz="11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47" name="Google Shape;1147;g2e3dc9efa94_0_191"/>
          <p:cNvSpPr txBox="1"/>
          <p:nvPr/>
        </p:nvSpPr>
        <p:spPr>
          <a:xfrm>
            <a:off x="538575" y="415100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2-nosotros además sabemos </a:t>
            </a:r>
            <a:endParaRPr sz="11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el ancho y alto de mario</a:t>
            </a:r>
            <a:endParaRPr/>
          </a:p>
        </p:txBody>
      </p:sp>
      <p:sp>
        <p:nvSpPr>
          <p:cNvPr id="1148" name="Google Shape;1148;g2e3dc9efa94_0_191"/>
          <p:cNvSpPr txBox="1"/>
          <p:nvPr/>
        </p:nvSpPr>
        <p:spPr>
          <a:xfrm>
            <a:off x="4314250" y="350265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el cuerpo siempre tendrá la misma posicion x,y de mario</a:t>
            </a:r>
            <a:endParaRPr/>
          </a:p>
        </p:txBody>
      </p:sp>
      <p:sp>
        <p:nvSpPr>
          <p:cNvPr id="1149" name="Google Shape;1149;g2e3dc9efa94_0_191"/>
          <p:cNvSpPr/>
          <p:nvPr/>
        </p:nvSpPr>
        <p:spPr>
          <a:xfrm>
            <a:off x="3371538" y="4353338"/>
            <a:ext cx="4878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2e3dc9efa94_0_262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5" name="Google Shape;1155;g2e3dc9efa94_0_262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56" name="Google Shape;1156;g2e3dc9efa94_0_262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57" name="Google Shape;1157;g2e3dc9efa94_0_262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58" name="Google Shape;1158;g2e3dc9efa94_0_262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59" name="Google Shape;1159;g2e3dc9efa94_0_262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60" name="Google Shape;1160;g2e3dc9efa94_0_262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1161" name="Google Shape;1161;g2e3dc9efa94_0_262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Detectando colisiones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g2e3dc9efa94_0_262"/>
          <p:cNvSpPr txBox="1"/>
          <p:nvPr/>
        </p:nvSpPr>
        <p:spPr>
          <a:xfrm>
            <a:off x="757550" y="656975"/>
            <a:ext cx="52971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Como harias para detectar la colisión entre mario y el fuego?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63" name="Google Shape;1163;g2e3dc9efa94_0_262"/>
          <p:cNvSpPr txBox="1"/>
          <p:nvPr/>
        </p:nvSpPr>
        <p:spPr>
          <a:xfrm>
            <a:off x="646348" y="1245825"/>
            <a:ext cx="6058800" cy="523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1-creamos el rectangulo asociado a la posicion x,y  y ademas el anchoy alto del “alma”. Con pygame.Rect logramos eso, tenemos que pasarle las posiciones y dimensiones.</a:t>
            </a:r>
            <a:endParaRPr sz="11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64" name="Google Shape;1164;g2e3dc9efa94_0_262"/>
          <p:cNvSpPr txBox="1"/>
          <p:nvPr/>
        </p:nvSpPr>
        <p:spPr>
          <a:xfrm>
            <a:off x="602025" y="1807475"/>
            <a:ext cx="719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/>
              <a:t>  self.rectangulo_colision = pygame.Rect(self.posx, self.posy, self.scale_ancho, self.scale_alto)</a:t>
            </a:r>
            <a:endParaRPr sz="1200"/>
          </a:p>
        </p:txBody>
      </p:sp>
      <p:sp>
        <p:nvSpPr>
          <p:cNvPr id="1165" name="Google Shape;1165;g2e3dc9efa94_0_262"/>
          <p:cNvSpPr txBox="1"/>
          <p:nvPr/>
        </p:nvSpPr>
        <p:spPr>
          <a:xfrm>
            <a:off x="646348" y="2215225"/>
            <a:ext cx="6058800" cy="523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-cuando mario se mueve entonces </a:t>
            </a: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también</a:t>
            </a: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tenemos que mover el </a:t>
            </a: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rectángulo, por lo tanto actualizamos las posiciones de self.rectangulo_colision</a:t>
            </a:r>
            <a:endParaRPr sz="11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66" name="Google Shape;1166;g2e3dc9efa94_0_262"/>
          <p:cNvSpPr txBox="1"/>
          <p:nvPr/>
        </p:nvSpPr>
        <p:spPr>
          <a:xfrm>
            <a:off x="646350" y="2767925"/>
            <a:ext cx="3797400" cy="1046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/>
              <a:t>def actualizar_rectangulo_colision(self):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/>
              <a:t> """Sincroniza la hitbox con la posición del personaje."""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/>
              <a:t>     self.</a:t>
            </a:r>
            <a:r>
              <a:rPr lang="es-MX" sz="1100"/>
              <a:t>rectangulo_colision.x</a:t>
            </a:r>
            <a:r>
              <a:rPr lang="es-MX" sz="1100"/>
              <a:t> = self.posx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/>
              <a:t>     self.rectangulo_colision.y= self.posy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67" name="Google Shape;1167;g2e3dc9efa94_0_262"/>
          <p:cNvSpPr txBox="1"/>
          <p:nvPr/>
        </p:nvSpPr>
        <p:spPr>
          <a:xfrm>
            <a:off x="5180625" y="2780350"/>
            <a:ext cx="3530400" cy="2047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def actualizar_posicion(self):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teclas = pygame.key.get_pressed()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en_movimiento = False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 if teclas[pygame.K_LEFT]: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self.posx -= self.velocidad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 self.animacion_actual = "izquierda"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self.actualizar_frame()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 en_movimiento = True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# **Actualizar la hitbox después de mover** self.</a:t>
            </a:r>
            <a:r>
              <a:rPr lang="es-MX" sz="1100"/>
              <a:t>actualizar_rectangulo_colision</a:t>
            </a:r>
            <a:r>
              <a:rPr lang="es-MX" sz="1000"/>
              <a:t>()</a:t>
            </a:r>
            <a:endParaRPr sz="1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2e3dc9efa94_0_343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3" name="Google Shape;1173;g2e3dc9efa94_0_343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4" name="Google Shape;1174;g2e3dc9efa94_0_343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5" name="Google Shape;1175;g2e3dc9efa94_0_343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6" name="Google Shape;1176;g2e3dc9efa94_0_343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7" name="Google Shape;1177;g2e3dc9efa94_0_343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78" name="Google Shape;1178;g2e3dc9efa94_0_343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1179" name="Google Shape;1179;g2e3dc9efa94_0_343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Detectando colisiones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Google Shape;1180;g2e3dc9efa94_0_343"/>
          <p:cNvSpPr txBox="1"/>
          <p:nvPr/>
        </p:nvSpPr>
        <p:spPr>
          <a:xfrm>
            <a:off x="757550" y="656975"/>
            <a:ext cx="52971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Como harias para detectar la colisión entre mario y el fuego?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81" name="Google Shape;1181;g2e3dc9efa94_0_343"/>
          <p:cNvCxnSpPr/>
          <p:nvPr/>
        </p:nvCxnSpPr>
        <p:spPr>
          <a:xfrm>
            <a:off x="1422063" y="1908588"/>
            <a:ext cx="39600" cy="1893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2" name="Google Shape;1182;g2e3dc9efa94_0_343"/>
          <p:cNvCxnSpPr/>
          <p:nvPr/>
        </p:nvCxnSpPr>
        <p:spPr>
          <a:xfrm flipH="1" rot="10800000">
            <a:off x="1149938" y="2189038"/>
            <a:ext cx="2271600" cy="8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3" name="Google Shape;1183;g2e3dc9efa94_0_343"/>
          <p:cNvCxnSpPr/>
          <p:nvPr/>
        </p:nvCxnSpPr>
        <p:spPr>
          <a:xfrm>
            <a:off x="1355613" y="2619513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4" name="Google Shape;1184;g2e3dc9efa94_0_343"/>
          <p:cNvCxnSpPr/>
          <p:nvPr/>
        </p:nvCxnSpPr>
        <p:spPr>
          <a:xfrm>
            <a:off x="1355613" y="2393113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5" name="Google Shape;1185;g2e3dc9efa94_0_343"/>
          <p:cNvCxnSpPr/>
          <p:nvPr/>
        </p:nvCxnSpPr>
        <p:spPr>
          <a:xfrm>
            <a:off x="1355613" y="2827863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6" name="Google Shape;1186;g2e3dc9efa94_0_343"/>
          <p:cNvCxnSpPr/>
          <p:nvPr/>
        </p:nvCxnSpPr>
        <p:spPr>
          <a:xfrm>
            <a:off x="1613813" y="2113763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7" name="Google Shape;1187;g2e3dc9efa94_0_343"/>
          <p:cNvCxnSpPr/>
          <p:nvPr/>
        </p:nvCxnSpPr>
        <p:spPr>
          <a:xfrm>
            <a:off x="1809263" y="210028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8" name="Google Shape;1188;g2e3dc9efa94_0_343"/>
          <p:cNvCxnSpPr/>
          <p:nvPr/>
        </p:nvCxnSpPr>
        <p:spPr>
          <a:xfrm>
            <a:off x="2004688" y="210028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9" name="Google Shape;1189;g2e3dc9efa94_0_343"/>
          <p:cNvCxnSpPr/>
          <p:nvPr/>
        </p:nvCxnSpPr>
        <p:spPr>
          <a:xfrm>
            <a:off x="2157088" y="210028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0" name="Google Shape;1190;g2e3dc9efa94_0_343"/>
          <p:cNvCxnSpPr/>
          <p:nvPr/>
        </p:nvCxnSpPr>
        <p:spPr>
          <a:xfrm>
            <a:off x="1355613" y="3062013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1" name="Google Shape;1191;g2e3dc9efa94_0_343"/>
          <p:cNvSpPr txBox="1"/>
          <p:nvPr/>
        </p:nvSpPr>
        <p:spPr>
          <a:xfrm>
            <a:off x="3300688" y="1751138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endParaRPr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2" name="Google Shape;1192;g2e3dc9efa94_0_343"/>
          <p:cNvSpPr txBox="1"/>
          <p:nvPr/>
        </p:nvSpPr>
        <p:spPr>
          <a:xfrm>
            <a:off x="1151313" y="3617963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y</a:t>
            </a:r>
            <a:endParaRPr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3" name="Google Shape;1193;g2e3dc9efa94_0_343"/>
          <p:cNvSpPr/>
          <p:nvPr/>
        </p:nvSpPr>
        <p:spPr>
          <a:xfrm flipH="1">
            <a:off x="1984905" y="2838963"/>
            <a:ext cx="39600" cy="56100"/>
          </a:xfrm>
          <a:prstGeom prst="ellipse">
            <a:avLst/>
          </a:prstGeom>
          <a:solidFill>
            <a:srgbClr val="0D0D0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4" name="Google Shape;1194;g2e3dc9efa94_0_343"/>
          <p:cNvSpPr txBox="1"/>
          <p:nvPr/>
        </p:nvSpPr>
        <p:spPr>
          <a:xfrm>
            <a:off x="1572288" y="1609638"/>
            <a:ext cx="487800" cy="3231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(0,0)</a:t>
            </a:r>
            <a:endParaRPr sz="900"/>
          </a:p>
        </p:txBody>
      </p:sp>
      <p:sp>
        <p:nvSpPr>
          <p:cNvPr id="1195" name="Google Shape;1195;g2e3dc9efa94_0_343"/>
          <p:cNvSpPr/>
          <p:nvPr/>
        </p:nvSpPr>
        <p:spPr>
          <a:xfrm>
            <a:off x="1375338" y="2143313"/>
            <a:ext cx="86100" cy="1185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96" name="Google Shape;1196;g2e3dc9efa94_0_343"/>
          <p:cNvCxnSpPr/>
          <p:nvPr/>
        </p:nvCxnSpPr>
        <p:spPr>
          <a:xfrm flipH="1">
            <a:off x="1514213" y="1900088"/>
            <a:ext cx="121800" cy="174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7" name="Google Shape;1197;g2e3dc9efa94_0_343"/>
          <p:cNvSpPr/>
          <p:nvPr/>
        </p:nvSpPr>
        <p:spPr>
          <a:xfrm>
            <a:off x="2329213" y="1894788"/>
            <a:ext cx="4878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8" name="Google Shape;1198;g2e3dc9efa94_0_343"/>
          <p:cNvSpPr/>
          <p:nvPr/>
        </p:nvSpPr>
        <p:spPr>
          <a:xfrm rot="5400000">
            <a:off x="1026413" y="2872788"/>
            <a:ext cx="4878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9" name="Google Shape;1199;g2e3dc9efa94_0_343"/>
          <p:cNvSpPr txBox="1"/>
          <p:nvPr/>
        </p:nvSpPr>
        <p:spPr>
          <a:xfrm>
            <a:off x="1151300" y="1752938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-y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00" name="Google Shape;1200;g2e3dc9efa94_0_343"/>
          <p:cNvSpPr txBox="1"/>
          <p:nvPr/>
        </p:nvSpPr>
        <p:spPr>
          <a:xfrm>
            <a:off x="1047550" y="1970313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-x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201" name="Google Shape;1201;g2e3dc9efa94_0_343"/>
          <p:cNvCxnSpPr/>
          <p:nvPr/>
        </p:nvCxnSpPr>
        <p:spPr>
          <a:xfrm>
            <a:off x="1461438" y="3685888"/>
            <a:ext cx="1828800" cy="14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2" name="Google Shape;1202;g2e3dc9efa94_0_343"/>
          <p:cNvCxnSpPr/>
          <p:nvPr/>
        </p:nvCxnSpPr>
        <p:spPr>
          <a:xfrm>
            <a:off x="3271250" y="2189038"/>
            <a:ext cx="18900" cy="1545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03" name="Google Shape;1203;g2e3dc9efa94_0_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1688" y="2875476"/>
            <a:ext cx="370801" cy="575724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g2e3dc9efa94_0_343"/>
          <p:cNvSpPr/>
          <p:nvPr/>
        </p:nvSpPr>
        <p:spPr>
          <a:xfrm>
            <a:off x="2024500" y="2863188"/>
            <a:ext cx="408000" cy="600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05" name="Google Shape;1205;g2e3dc9efa94_0_343"/>
          <p:cNvSpPr txBox="1"/>
          <p:nvPr/>
        </p:nvSpPr>
        <p:spPr>
          <a:xfrm>
            <a:off x="911850" y="1333913"/>
            <a:ext cx="29280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cuerpo de mario y fuego antes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06" name="Google Shape;1206;g2e3dc9efa94_0_343"/>
          <p:cNvSpPr/>
          <p:nvPr/>
        </p:nvSpPr>
        <p:spPr>
          <a:xfrm>
            <a:off x="2647875" y="2847725"/>
            <a:ext cx="408000" cy="600300"/>
          </a:xfrm>
          <a:prstGeom prst="rect">
            <a:avLst/>
          </a:prstGeom>
          <a:solidFill>
            <a:srgbClr val="A6C31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0D0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207" name="Google Shape;1207;g2e3dc9efa94_0_343"/>
          <p:cNvCxnSpPr/>
          <p:nvPr/>
        </p:nvCxnSpPr>
        <p:spPr>
          <a:xfrm>
            <a:off x="5537438" y="1908600"/>
            <a:ext cx="39600" cy="1893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8" name="Google Shape;1208;g2e3dc9efa94_0_343"/>
          <p:cNvCxnSpPr/>
          <p:nvPr/>
        </p:nvCxnSpPr>
        <p:spPr>
          <a:xfrm flipH="1" rot="10800000">
            <a:off x="5265313" y="2189050"/>
            <a:ext cx="2271600" cy="8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9" name="Google Shape;1209;g2e3dc9efa94_0_343"/>
          <p:cNvCxnSpPr/>
          <p:nvPr/>
        </p:nvCxnSpPr>
        <p:spPr>
          <a:xfrm>
            <a:off x="5470988" y="2619525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0" name="Google Shape;1210;g2e3dc9efa94_0_343"/>
          <p:cNvCxnSpPr/>
          <p:nvPr/>
        </p:nvCxnSpPr>
        <p:spPr>
          <a:xfrm>
            <a:off x="5470988" y="2393125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1" name="Google Shape;1211;g2e3dc9efa94_0_343"/>
          <p:cNvCxnSpPr/>
          <p:nvPr/>
        </p:nvCxnSpPr>
        <p:spPr>
          <a:xfrm>
            <a:off x="5470988" y="2827875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2" name="Google Shape;1212;g2e3dc9efa94_0_343"/>
          <p:cNvCxnSpPr/>
          <p:nvPr/>
        </p:nvCxnSpPr>
        <p:spPr>
          <a:xfrm>
            <a:off x="5729188" y="2113775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3" name="Google Shape;1213;g2e3dc9efa94_0_343"/>
          <p:cNvCxnSpPr/>
          <p:nvPr/>
        </p:nvCxnSpPr>
        <p:spPr>
          <a:xfrm>
            <a:off x="5924638" y="2100300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4" name="Google Shape;1214;g2e3dc9efa94_0_343"/>
          <p:cNvCxnSpPr/>
          <p:nvPr/>
        </p:nvCxnSpPr>
        <p:spPr>
          <a:xfrm>
            <a:off x="6120063" y="2100300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5" name="Google Shape;1215;g2e3dc9efa94_0_343"/>
          <p:cNvCxnSpPr/>
          <p:nvPr/>
        </p:nvCxnSpPr>
        <p:spPr>
          <a:xfrm>
            <a:off x="6272463" y="2100300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6" name="Google Shape;1216;g2e3dc9efa94_0_343"/>
          <p:cNvCxnSpPr/>
          <p:nvPr/>
        </p:nvCxnSpPr>
        <p:spPr>
          <a:xfrm>
            <a:off x="5470988" y="3062025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7" name="Google Shape;1217;g2e3dc9efa94_0_343"/>
          <p:cNvSpPr txBox="1"/>
          <p:nvPr/>
        </p:nvSpPr>
        <p:spPr>
          <a:xfrm>
            <a:off x="7416063" y="1751150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endParaRPr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8" name="Google Shape;1218;g2e3dc9efa94_0_343"/>
          <p:cNvSpPr txBox="1"/>
          <p:nvPr/>
        </p:nvSpPr>
        <p:spPr>
          <a:xfrm>
            <a:off x="5266688" y="3617975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y</a:t>
            </a:r>
            <a:endParaRPr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9" name="Google Shape;1219;g2e3dc9efa94_0_343"/>
          <p:cNvSpPr/>
          <p:nvPr/>
        </p:nvSpPr>
        <p:spPr>
          <a:xfrm flipH="1">
            <a:off x="6100280" y="2838975"/>
            <a:ext cx="39600" cy="56100"/>
          </a:xfrm>
          <a:prstGeom prst="ellipse">
            <a:avLst/>
          </a:prstGeom>
          <a:solidFill>
            <a:srgbClr val="0D0D0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20" name="Google Shape;1220;g2e3dc9efa94_0_343"/>
          <p:cNvSpPr txBox="1"/>
          <p:nvPr/>
        </p:nvSpPr>
        <p:spPr>
          <a:xfrm>
            <a:off x="5687663" y="1609650"/>
            <a:ext cx="487800" cy="3231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(0,0)</a:t>
            </a:r>
            <a:endParaRPr sz="900"/>
          </a:p>
        </p:txBody>
      </p:sp>
      <p:sp>
        <p:nvSpPr>
          <p:cNvPr id="1221" name="Google Shape;1221;g2e3dc9efa94_0_343"/>
          <p:cNvSpPr/>
          <p:nvPr/>
        </p:nvSpPr>
        <p:spPr>
          <a:xfrm>
            <a:off x="5490713" y="2143325"/>
            <a:ext cx="86100" cy="1185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222" name="Google Shape;1222;g2e3dc9efa94_0_343"/>
          <p:cNvCxnSpPr/>
          <p:nvPr/>
        </p:nvCxnSpPr>
        <p:spPr>
          <a:xfrm flipH="1">
            <a:off x="5629588" y="1900100"/>
            <a:ext cx="121800" cy="174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3" name="Google Shape;1223;g2e3dc9efa94_0_343"/>
          <p:cNvSpPr/>
          <p:nvPr/>
        </p:nvSpPr>
        <p:spPr>
          <a:xfrm>
            <a:off x="6444588" y="1894800"/>
            <a:ext cx="4878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24" name="Google Shape;1224;g2e3dc9efa94_0_343"/>
          <p:cNvSpPr/>
          <p:nvPr/>
        </p:nvSpPr>
        <p:spPr>
          <a:xfrm rot="5400000">
            <a:off x="5141788" y="2872800"/>
            <a:ext cx="4878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25" name="Google Shape;1225;g2e3dc9efa94_0_343"/>
          <p:cNvSpPr txBox="1"/>
          <p:nvPr/>
        </p:nvSpPr>
        <p:spPr>
          <a:xfrm>
            <a:off x="5266675" y="1752950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-y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26" name="Google Shape;1226;g2e3dc9efa94_0_343"/>
          <p:cNvSpPr txBox="1"/>
          <p:nvPr/>
        </p:nvSpPr>
        <p:spPr>
          <a:xfrm>
            <a:off x="5162925" y="1970325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-x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227" name="Google Shape;1227;g2e3dc9efa94_0_343"/>
          <p:cNvCxnSpPr/>
          <p:nvPr/>
        </p:nvCxnSpPr>
        <p:spPr>
          <a:xfrm>
            <a:off x="5576813" y="3685900"/>
            <a:ext cx="1828800" cy="14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8" name="Google Shape;1228;g2e3dc9efa94_0_343"/>
          <p:cNvCxnSpPr/>
          <p:nvPr/>
        </p:nvCxnSpPr>
        <p:spPr>
          <a:xfrm>
            <a:off x="7386625" y="2189050"/>
            <a:ext cx="18900" cy="1545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29" name="Google Shape;1229;g2e3dc9efa94_0_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7063" y="2875488"/>
            <a:ext cx="370801" cy="575724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g2e3dc9efa94_0_343"/>
          <p:cNvSpPr/>
          <p:nvPr/>
        </p:nvSpPr>
        <p:spPr>
          <a:xfrm>
            <a:off x="6139875" y="2863200"/>
            <a:ext cx="408000" cy="600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31" name="Google Shape;1231;g2e3dc9efa94_0_343"/>
          <p:cNvSpPr txBox="1"/>
          <p:nvPr/>
        </p:nvSpPr>
        <p:spPr>
          <a:xfrm>
            <a:off x="5046825" y="1364538"/>
            <a:ext cx="36804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cuerpo mario y fuego despues  de la </a:t>
            </a: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colisión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32" name="Google Shape;1232;g2e3dc9efa94_0_343"/>
          <p:cNvSpPr/>
          <p:nvPr/>
        </p:nvSpPr>
        <p:spPr>
          <a:xfrm>
            <a:off x="6431150" y="2684913"/>
            <a:ext cx="408000" cy="600300"/>
          </a:xfrm>
          <a:prstGeom prst="rect">
            <a:avLst/>
          </a:prstGeom>
          <a:solidFill>
            <a:srgbClr val="A6C31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0D0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2e3dc9efa94_0_415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8" name="Google Shape;1238;g2e3dc9efa94_0_415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39" name="Google Shape;1239;g2e3dc9efa94_0_415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0" name="Google Shape;1240;g2e3dc9efa94_0_415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1" name="Google Shape;1241;g2e3dc9efa94_0_415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2" name="Google Shape;1242;g2e3dc9efa94_0_415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43" name="Google Shape;1243;g2e3dc9efa94_0_415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1244" name="Google Shape;1244;g2e3dc9efa94_0_415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Detectando colisiones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5" name="Google Shape;1245;g2e3dc9efa94_0_415"/>
          <p:cNvSpPr txBox="1"/>
          <p:nvPr/>
        </p:nvSpPr>
        <p:spPr>
          <a:xfrm>
            <a:off x="757550" y="656975"/>
            <a:ext cx="52971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Como harias para detectar la colisión entre mario y el fuego?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6" name="Google Shape;1246;g2e3dc9efa94_0_415"/>
          <p:cNvSpPr txBox="1"/>
          <p:nvPr/>
        </p:nvSpPr>
        <p:spPr>
          <a:xfrm>
            <a:off x="646348" y="1245825"/>
            <a:ext cx="6058800" cy="35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Este tipo de colision es detectado por el metodo  colliderect( aca le pasamos otro rectangulo)</a:t>
            </a:r>
            <a:endParaRPr sz="11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247" name="Google Shape;1247;g2e3dc9efa94_0_415"/>
          <p:cNvCxnSpPr/>
          <p:nvPr/>
        </p:nvCxnSpPr>
        <p:spPr>
          <a:xfrm>
            <a:off x="1174525" y="2244525"/>
            <a:ext cx="39600" cy="1893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8" name="Google Shape;1248;g2e3dc9efa94_0_415"/>
          <p:cNvCxnSpPr/>
          <p:nvPr/>
        </p:nvCxnSpPr>
        <p:spPr>
          <a:xfrm flipH="1" rot="10800000">
            <a:off x="902400" y="2524975"/>
            <a:ext cx="2271600" cy="8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9" name="Google Shape;1249;g2e3dc9efa94_0_415"/>
          <p:cNvCxnSpPr/>
          <p:nvPr/>
        </p:nvCxnSpPr>
        <p:spPr>
          <a:xfrm>
            <a:off x="1108075" y="2955450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0" name="Google Shape;1250;g2e3dc9efa94_0_415"/>
          <p:cNvCxnSpPr/>
          <p:nvPr/>
        </p:nvCxnSpPr>
        <p:spPr>
          <a:xfrm>
            <a:off x="1108075" y="2729050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1" name="Google Shape;1251;g2e3dc9efa94_0_415"/>
          <p:cNvCxnSpPr/>
          <p:nvPr/>
        </p:nvCxnSpPr>
        <p:spPr>
          <a:xfrm>
            <a:off x="1108075" y="3163800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2" name="Google Shape;1252;g2e3dc9efa94_0_415"/>
          <p:cNvCxnSpPr/>
          <p:nvPr/>
        </p:nvCxnSpPr>
        <p:spPr>
          <a:xfrm>
            <a:off x="1366275" y="2449700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3" name="Google Shape;1253;g2e3dc9efa94_0_415"/>
          <p:cNvCxnSpPr/>
          <p:nvPr/>
        </p:nvCxnSpPr>
        <p:spPr>
          <a:xfrm>
            <a:off x="1561725" y="2436225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4" name="Google Shape;1254;g2e3dc9efa94_0_415"/>
          <p:cNvCxnSpPr/>
          <p:nvPr/>
        </p:nvCxnSpPr>
        <p:spPr>
          <a:xfrm>
            <a:off x="1757150" y="2436225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5" name="Google Shape;1255;g2e3dc9efa94_0_415"/>
          <p:cNvCxnSpPr/>
          <p:nvPr/>
        </p:nvCxnSpPr>
        <p:spPr>
          <a:xfrm>
            <a:off x="1909550" y="2436225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6" name="Google Shape;1256;g2e3dc9efa94_0_415"/>
          <p:cNvCxnSpPr/>
          <p:nvPr/>
        </p:nvCxnSpPr>
        <p:spPr>
          <a:xfrm>
            <a:off x="1108075" y="3397950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7" name="Google Shape;1257;g2e3dc9efa94_0_415"/>
          <p:cNvSpPr txBox="1"/>
          <p:nvPr/>
        </p:nvSpPr>
        <p:spPr>
          <a:xfrm>
            <a:off x="3053150" y="2087075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endParaRPr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58" name="Google Shape;1258;g2e3dc9efa94_0_415"/>
          <p:cNvSpPr txBox="1"/>
          <p:nvPr/>
        </p:nvSpPr>
        <p:spPr>
          <a:xfrm>
            <a:off x="903775" y="3953900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y</a:t>
            </a:r>
            <a:endParaRPr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59" name="Google Shape;1259;g2e3dc9efa94_0_415"/>
          <p:cNvSpPr/>
          <p:nvPr/>
        </p:nvSpPr>
        <p:spPr>
          <a:xfrm flipH="1">
            <a:off x="1737367" y="3174900"/>
            <a:ext cx="39600" cy="56100"/>
          </a:xfrm>
          <a:prstGeom prst="ellipse">
            <a:avLst/>
          </a:prstGeom>
          <a:solidFill>
            <a:srgbClr val="0D0D0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0" name="Google Shape;1260;g2e3dc9efa94_0_415"/>
          <p:cNvSpPr txBox="1"/>
          <p:nvPr/>
        </p:nvSpPr>
        <p:spPr>
          <a:xfrm>
            <a:off x="1324750" y="1945575"/>
            <a:ext cx="487800" cy="3231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(0,0)</a:t>
            </a:r>
            <a:endParaRPr sz="900"/>
          </a:p>
        </p:txBody>
      </p:sp>
      <p:sp>
        <p:nvSpPr>
          <p:cNvPr id="1261" name="Google Shape;1261;g2e3dc9efa94_0_415"/>
          <p:cNvSpPr/>
          <p:nvPr/>
        </p:nvSpPr>
        <p:spPr>
          <a:xfrm>
            <a:off x="1127800" y="2479250"/>
            <a:ext cx="86100" cy="1185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262" name="Google Shape;1262;g2e3dc9efa94_0_415"/>
          <p:cNvCxnSpPr/>
          <p:nvPr/>
        </p:nvCxnSpPr>
        <p:spPr>
          <a:xfrm flipH="1">
            <a:off x="1266675" y="2236025"/>
            <a:ext cx="121800" cy="174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3" name="Google Shape;1263;g2e3dc9efa94_0_415"/>
          <p:cNvSpPr/>
          <p:nvPr/>
        </p:nvSpPr>
        <p:spPr>
          <a:xfrm>
            <a:off x="2081675" y="2230725"/>
            <a:ext cx="4878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4" name="Google Shape;1264;g2e3dc9efa94_0_415"/>
          <p:cNvSpPr/>
          <p:nvPr/>
        </p:nvSpPr>
        <p:spPr>
          <a:xfrm rot="5400000">
            <a:off x="778875" y="3208725"/>
            <a:ext cx="4878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5" name="Google Shape;1265;g2e3dc9efa94_0_415"/>
          <p:cNvSpPr txBox="1"/>
          <p:nvPr/>
        </p:nvSpPr>
        <p:spPr>
          <a:xfrm>
            <a:off x="903763" y="2088875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-y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6" name="Google Shape;1266;g2e3dc9efa94_0_415"/>
          <p:cNvSpPr txBox="1"/>
          <p:nvPr/>
        </p:nvSpPr>
        <p:spPr>
          <a:xfrm>
            <a:off x="800013" y="2306250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-x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267" name="Google Shape;1267;g2e3dc9efa94_0_415"/>
          <p:cNvCxnSpPr/>
          <p:nvPr/>
        </p:nvCxnSpPr>
        <p:spPr>
          <a:xfrm>
            <a:off x="1213900" y="4021825"/>
            <a:ext cx="1828800" cy="14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8" name="Google Shape;1268;g2e3dc9efa94_0_415"/>
          <p:cNvCxnSpPr/>
          <p:nvPr/>
        </p:nvCxnSpPr>
        <p:spPr>
          <a:xfrm>
            <a:off x="3023713" y="2524975"/>
            <a:ext cx="18900" cy="1545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69" name="Google Shape;1269;g2e3dc9efa94_0_4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4150" y="3211413"/>
            <a:ext cx="370801" cy="575724"/>
          </a:xfrm>
          <a:prstGeom prst="rect">
            <a:avLst/>
          </a:prstGeom>
          <a:noFill/>
          <a:ln>
            <a:noFill/>
          </a:ln>
        </p:spPr>
      </p:pic>
      <p:sp>
        <p:nvSpPr>
          <p:cNvPr id="1270" name="Google Shape;1270;g2e3dc9efa94_0_415"/>
          <p:cNvSpPr/>
          <p:nvPr/>
        </p:nvSpPr>
        <p:spPr>
          <a:xfrm>
            <a:off x="1776963" y="3199125"/>
            <a:ext cx="408000" cy="600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1" name="Google Shape;1271;g2e3dc9efa94_0_415"/>
          <p:cNvSpPr txBox="1"/>
          <p:nvPr/>
        </p:nvSpPr>
        <p:spPr>
          <a:xfrm>
            <a:off x="664313" y="1669850"/>
            <a:ext cx="29280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cuerpo de mario y fuego antes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2" name="Google Shape;1272;g2e3dc9efa94_0_415"/>
          <p:cNvSpPr/>
          <p:nvPr/>
        </p:nvSpPr>
        <p:spPr>
          <a:xfrm>
            <a:off x="2400338" y="3183663"/>
            <a:ext cx="408000" cy="600300"/>
          </a:xfrm>
          <a:prstGeom prst="rect">
            <a:avLst/>
          </a:prstGeom>
          <a:solidFill>
            <a:srgbClr val="A6C31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0D0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273" name="Google Shape;1273;g2e3dc9efa94_0_415"/>
          <p:cNvCxnSpPr/>
          <p:nvPr/>
        </p:nvCxnSpPr>
        <p:spPr>
          <a:xfrm>
            <a:off x="5289900" y="2244538"/>
            <a:ext cx="39600" cy="1893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4" name="Google Shape;1274;g2e3dc9efa94_0_415"/>
          <p:cNvCxnSpPr/>
          <p:nvPr/>
        </p:nvCxnSpPr>
        <p:spPr>
          <a:xfrm flipH="1" rot="10800000">
            <a:off x="5017775" y="2524988"/>
            <a:ext cx="2271600" cy="8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5" name="Google Shape;1275;g2e3dc9efa94_0_415"/>
          <p:cNvCxnSpPr/>
          <p:nvPr/>
        </p:nvCxnSpPr>
        <p:spPr>
          <a:xfrm>
            <a:off x="5223450" y="2955463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6" name="Google Shape;1276;g2e3dc9efa94_0_415"/>
          <p:cNvCxnSpPr/>
          <p:nvPr/>
        </p:nvCxnSpPr>
        <p:spPr>
          <a:xfrm>
            <a:off x="5223450" y="2729063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7" name="Google Shape;1277;g2e3dc9efa94_0_415"/>
          <p:cNvCxnSpPr/>
          <p:nvPr/>
        </p:nvCxnSpPr>
        <p:spPr>
          <a:xfrm>
            <a:off x="5223450" y="3163813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8" name="Google Shape;1278;g2e3dc9efa94_0_415"/>
          <p:cNvCxnSpPr/>
          <p:nvPr/>
        </p:nvCxnSpPr>
        <p:spPr>
          <a:xfrm>
            <a:off x="5481650" y="2449713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9" name="Google Shape;1279;g2e3dc9efa94_0_415"/>
          <p:cNvCxnSpPr/>
          <p:nvPr/>
        </p:nvCxnSpPr>
        <p:spPr>
          <a:xfrm>
            <a:off x="5677100" y="24362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0" name="Google Shape;1280;g2e3dc9efa94_0_415"/>
          <p:cNvCxnSpPr/>
          <p:nvPr/>
        </p:nvCxnSpPr>
        <p:spPr>
          <a:xfrm>
            <a:off x="5872525" y="24362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1" name="Google Shape;1281;g2e3dc9efa94_0_415"/>
          <p:cNvCxnSpPr/>
          <p:nvPr/>
        </p:nvCxnSpPr>
        <p:spPr>
          <a:xfrm>
            <a:off x="6024925" y="24362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2" name="Google Shape;1282;g2e3dc9efa94_0_415"/>
          <p:cNvCxnSpPr/>
          <p:nvPr/>
        </p:nvCxnSpPr>
        <p:spPr>
          <a:xfrm>
            <a:off x="5223450" y="3397963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3" name="Google Shape;1283;g2e3dc9efa94_0_415"/>
          <p:cNvSpPr txBox="1"/>
          <p:nvPr/>
        </p:nvSpPr>
        <p:spPr>
          <a:xfrm>
            <a:off x="7168525" y="2087088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endParaRPr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4" name="Google Shape;1284;g2e3dc9efa94_0_415"/>
          <p:cNvSpPr txBox="1"/>
          <p:nvPr/>
        </p:nvSpPr>
        <p:spPr>
          <a:xfrm>
            <a:off x="5019150" y="3953913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y</a:t>
            </a:r>
            <a:endParaRPr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5" name="Google Shape;1285;g2e3dc9efa94_0_415"/>
          <p:cNvSpPr/>
          <p:nvPr/>
        </p:nvSpPr>
        <p:spPr>
          <a:xfrm flipH="1">
            <a:off x="5852742" y="3174913"/>
            <a:ext cx="39600" cy="56100"/>
          </a:xfrm>
          <a:prstGeom prst="ellipse">
            <a:avLst/>
          </a:prstGeom>
          <a:solidFill>
            <a:srgbClr val="0D0D0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6" name="Google Shape;1286;g2e3dc9efa94_0_415"/>
          <p:cNvSpPr txBox="1"/>
          <p:nvPr/>
        </p:nvSpPr>
        <p:spPr>
          <a:xfrm>
            <a:off x="5440125" y="1945588"/>
            <a:ext cx="487800" cy="3231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(0,0)</a:t>
            </a:r>
            <a:endParaRPr sz="900"/>
          </a:p>
        </p:txBody>
      </p:sp>
      <p:sp>
        <p:nvSpPr>
          <p:cNvPr id="1287" name="Google Shape;1287;g2e3dc9efa94_0_415"/>
          <p:cNvSpPr/>
          <p:nvPr/>
        </p:nvSpPr>
        <p:spPr>
          <a:xfrm>
            <a:off x="5243175" y="2479263"/>
            <a:ext cx="86100" cy="1185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288" name="Google Shape;1288;g2e3dc9efa94_0_415"/>
          <p:cNvCxnSpPr/>
          <p:nvPr/>
        </p:nvCxnSpPr>
        <p:spPr>
          <a:xfrm flipH="1">
            <a:off x="5382050" y="2236038"/>
            <a:ext cx="121800" cy="174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9" name="Google Shape;1289;g2e3dc9efa94_0_415"/>
          <p:cNvSpPr/>
          <p:nvPr/>
        </p:nvSpPr>
        <p:spPr>
          <a:xfrm>
            <a:off x="6197050" y="2230738"/>
            <a:ext cx="4878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90" name="Google Shape;1290;g2e3dc9efa94_0_415"/>
          <p:cNvSpPr/>
          <p:nvPr/>
        </p:nvSpPr>
        <p:spPr>
          <a:xfrm rot="5400000">
            <a:off x="4894250" y="3208738"/>
            <a:ext cx="4878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91" name="Google Shape;1291;g2e3dc9efa94_0_415"/>
          <p:cNvSpPr txBox="1"/>
          <p:nvPr/>
        </p:nvSpPr>
        <p:spPr>
          <a:xfrm>
            <a:off x="5019138" y="2088888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-y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92" name="Google Shape;1292;g2e3dc9efa94_0_415"/>
          <p:cNvSpPr txBox="1"/>
          <p:nvPr/>
        </p:nvSpPr>
        <p:spPr>
          <a:xfrm>
            <a:off x="4915388" y="2306263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-x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293" name="Google Shape;1293;g2e3dc9efa94_0_415"/>
          <p:cNvCxnSpPr/>
          <p:nvPr/>
        </p:nvCxnSpPr>
        <p:spPr>
          <a:xfrm>
            <a:off x="5329275" y="4021838"/>
            <a:ext cx="1828800" cy="14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4" name="Google Shape;1294;g2e3dc9efa94_0_415"/>
          <p:cNvCxnSpPr/>
          <p:nvPr/>
        </p:nvCxnSpPr>
        <p:spPr>
          <a:xfrm>
            <a:off x="7139088" y="2524988"/>
            <a:ext cx="18900" cy="1545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95" name="Google Shape;1295;g2e3dc9efa94_0_4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9525" y="3211426"/>
            <a:ext cx="370801" cy="575724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g2e3dc9efa94_0_415"/>
          <p:cNvSpPr/>
          <p:nvPr/>
        </p:nvSpPr>
        <p:spPr>
          <a:xfrm>
            <a:off x="5892338" y="3199138"/>
            <a:ext cx="408000" cy="600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97" name="Google Shape;1297;g2e3dc9efa94_0_415"/>
          <p:cNvSpPr txBox="1"/>
          <p:nvPr/>
        </p:nvSpPr>
        <p:spPr>
          <a:xfrm>
            <a:off x="4799288" y="1700475"/>
            <a:ext cx="36804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cuerpo mario y fuego </a:t>
            </a: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después</a:t>
            </a: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de la colisión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98" name="Google Shape;1298;g2e3dc9efa94_0_415"/>
          <p:cNvSpPr/>
          <p:nvPr/>
        </p:nvSpPr>
        <p:spPr>
          <a:xfrm>
            <a:off x="6183613" y="3020850"/>
            <a:ext cx="408000" cy="600300"/>
          </a:xfrm>
          <a:prstGeom prst="rect">
            <a:avLst/>
          </a:prstGeom>
          <a:solidFill>
            <a:srgbClr val="A6C31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0D0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99" name="Google Shape;1299;g2e3dc9efa94_0_415"/>
          <p:cNvSpPr txBox="1"/>
          <p:nvPr/>
        </p:nvSpPr>
        <p:spPr>
          <a:xfrm>
            <a:off x="5017774" y="4298838"/>
            <a:ext cx="3426000" cy="35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rectangulo_plomo.colliderect(rectangulo_verde)</a:t>
            </a:r>
            <a:endParaRPr sz="11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442940d35e_0_82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g3442940d35e_0_82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" name="Google Shape;113;g3442940d35e_0_82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4" name="Google Shape;114;g3442940d35e_0_82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5" name="Google Shape;115;g3442940d35e_0_82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6" name="Google Shape;116;g3442940d35e_0_82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7" name="Google Shape;117;g3442940d35e_0_82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118" name="Google Shape;118;g3442940d35e_0_82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Github del evento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g3442940d35e_0_82"/>
          <p:cNvSpPr txBox="1"/>
          <p:nvPr/>
        </p:nvSpPr>
        <p:spPr>
          <a:xfrm>
            <a:off x="393075" y="667025"/>
            <a:ext cx="5155800" cy="369300"/>
          </a:xfrm>
          <a:prstGeom prst="rect">
            <a:avLst/>
          </a:prstGeom>
          <a:solidFill>
            <a:srgbClr val="F3F3F3"/>
          </a:solidFill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u="sng">
                <a:solidFill>
                  <a:schemeClr val="hlink"/>
                </a:solidFill>
                <a:hlinkClick r:id="rId3"/>
              </a:rPr>
              <a:t>https://github.com/yussefomar/pygame/tree/main/parte2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2e3dc9efa94_0_481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5" name="Google Shape;1305;g2e3dc9efa94_0_481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06" name="Google Shape;1306;g2e3dc9efa94_0_481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07" name="Google Shape;1307;g2e3dc9efa94_0_481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08" name="Google Shape;1308;g2e3dc9efa94_0_481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09" name="Google Shape;1309;g2e3dc9efa94_0_481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10" name="Google Shape;1310;g2e3dc9efa94_0_481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1311" name="Google Shape;1311;g2e3dc9efa94_0_481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Detectando colisiones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2" name="Google Shape;1312;g2e3dc9efa94_0_481"/>
          <p:cNvSpPr txBox="1"/>
          <p:nvPr/>
        </p:nvSpPr>
        <p:spPr>
          <a:xfrm>
            <a:off x="3985525" y="849025"/>
            <a:ext cx="52971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Como harias para detectar la colisión entre mario y el fuego?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13" name="Google Shape;1313;g2e3dc9efa94_0_481"/>
          <p:cNvSpPr txBox="1"/>
          <p:nvPr/>
        </p:nvSpPr>
        <p:spPr>
          <a:xfrm>
            <a:off x="536350" y="3320800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y</a:t>
            </a:r>
            <a:endParaRPr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314" name="Google Shape;1314;g2e3dc9efa94_0_481"/>
          <p:cNvCxnSpPr/>
          <p:nvPr/>
        </p:nvCxnSpPr>
        <p:spPr>
          <a:xfrm>
            <a:off x="905225" y="1285775"/>
            <a:ext cx="39600" cy="1893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5" name="Google Shape;1315;g2e3dc9efa94_0_481"/>
          <p:cNvCxnSpPr/>
          <p:nvPr/>
        </p:nvCxnSpPr>
        <p:spPr>
          <a:xfrm flipH="1" rot="10800000">
            <a:off x="633100" y="1566225"/>
            <a:ext cx="2271600" cy="8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6" name="Google Shape;1316;g2e3dc9efa94_0_481"/>
          <p:cNvCxnSpPr/>
          <p:nvPr/>
        </p:nvCxnSpPr>
        <p:spPr>
          <a:xfrm>
            <a:off x="838775" y="1996700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7" name="Google Shape;1317;g2e3dc9efa94_0_481"/>
          <p:cNvCxnSpPr/>
          <p:nvPr/>
        </p:nvCxnSpPr>
        <p:spPr>
          <a:xfrm>
            <a:off x="838775" y="1770300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8" name="Google Shape;1318;g2e3dc9efa94_0_481"/>
          <p:cNvCxnSpPr/>
          <p:nvPr/>
        </p:nvCxnSpPr>
        <p:spPr>
          <a:xfrm>
            <a:off x="838775" y="2205050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9" name="Google Shape;1319;g2e3dc9efa94_0_481"/>
          <p:cNvCxnSpPr/>
          <p:nvPr/>
        </p:nvCxnSpPr>
        <p:spPr>
          <a:xfrm>
            <a:off x="1096975" y="1490950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0" name="Google Shape;1320;g2e3dc9efa94_0_481"/>
          <p:cNvCxnSpPr/>
          <p:nvPr/>
        </p:nvCxnSpPr>
        <p:spPr>
          <a:xfrm>
            <a:off x="1292425" y="1477475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1" name="Google Shape;1321;g2e3dc9efa94_0_481"/>
          <p:cNvCxnSpPr/>
          <p:nvPr/>
        </p:nvCxnSpPr>
        <p:spPr>
          <a:xfrm>
            <a:off x="1487850" y="1477475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2" name="Google Shape;1322;g2e3dc9efa94_0_481"/>
          <p:cNvCxnSpPr/>
          <p:nvPr/>
        </p:nvCxnSpPr>
        <p:spPr>
          <a:xfrm>
            <a:off x="1640250" y="1477475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3" name="Google Shape;1323;g2e3dc9efa94_0_481"/>
          <p:cNvCxnSpPr/>
          <p:nvPr/>
        </p:nvCxnSpPr>
        <p:spPr>
          <a:xfrm>
            <a:off x="838775" y="2439200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4" name="Google Shape;1324;g2e3dc9efa94_0_481"/>
          <p:cNvSpPr txBox="1"/>
          <p:nvPr/>
        </p:nvSpPr>
        <p:spPr>
          <a:xfrm>
            <a:off x="2783850" y="1128325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endParaRPr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25" name="Google Shape;1325;g2e3dc9efa94_0_481"/>
          <p:cNvSpPr txBox="1"/>
          <p:nvPr/>
        </p:nvSpPr>
        <p:spPr>
          <a:xfrm>
            <a:off x="4651725" y="3320813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y</a:t>
            </a:r>
            <a:endParaRPr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26" name="Google Shape;1326;g2e3dc9efa94_0_481"/>
          <p:cNvSpPr/>
          <p:nvPr/>
        </p:nvSpPr>
        <p:spPr>
          <a:xfrm flipH="1">
            <a:off x="1468067" y="2216150"/>
            <a:ext cx="39600" cy="56100"/>
          </a:xfrm>
          <a:prstGeom prst="ellipse">
            <a:avLst/>
          </a:prstGeom>
          <a:solidFill>
            <a:srgbClr val="0D0D0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27" name="Google Shape;1327;g2e3dc9efa94_0_481"/>
          <p:cNvSpPr txBox="1"/>
          <p:nvPr/>
        </p:nvSpPr>
        <p:spPr>
          <a:xfrm>
            <a:off x="1055450" y="986825"/>
            <a:ext cx="487800" cy="3231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(0,0)</a:t>
            </a:r>
            <a:endParaRPr sz="900"/>
          </a:p>
        </p:txBody>
      </p:sp>
      <p:sp>
        <p:nvSpPr>
          <p:cNvPr id="1328" name="Google Shape;1328;g2e3dc9efa94_0_481"/>
          <p:cNvSpPr/>
          <p:nvPr/>
        </p:nvSpPr>
        <p:spPr>
          <a:xfrm>
            <a:off x="858500" y="1520500"/>
            <a:ext cx="86100" cy="1185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329" name="Google Shape;1329;g2e3dc9efa94_0_481"/>
          <p:cNvCxnSpPr/>
          <p:nvPr/>
        </p:nvCxnSpPr>
        <p:spPr>
          <a:xfrm flipH="1">
            <a:off x="997375" y="1277275"/>
            <a:ext cx="121800" cy="174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0" name="Google Shape;1330;g2e3dc9efa94_0_481"/>
          <p:cNvSpPr/>
          <p:nvPr/>
        </p:nvSpPr>
        <p:spPr>
          <a:xfrm>
            <a:off x="1812375" y="1271975"/>
            <a:ext cx="4878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31" name="Google Shape;1331;g2e3dc9efa94_0_481"/>
          <p:cNvSpPr/>
          <p:nvPr/>
        </p:nvSpPr>
        <p:spPr>
          <a:xfrm rot="5400000">
            <a:off x="509575" y="2249975"/>
            <a:ext cx="4878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32" name="Google Shape;1332;g2e3dc9efa94_0_481"/>
          <p:cNvSpPr txBox="1"/>
          <p:nvPr/>
        </p:nvSpPr>
        <p:spPr>
          <a:xfrm>
            <a:off x="634463" y="1130125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-y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33" name="Google Shape;1333;g2e3dc9efa94_0_481"/>
          <p:cNvSpPr txBox="1"/>
          <p:nvPr/>
        </p:nvSpPr>
        <p:spPr>
          <a:xfrm>
            <a:off x="530713" y="1347500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-x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334" name="Google Shape;1334;g2e3dc9efa94_0_481"/>
          <p:cNvCxnSpPr/>
          <p:nvPr/>
        </p:nvCxnSpPr>
        <p:spPr>
          <a:xfrm>
            <a:off x="2754413" y="1566225"/>
            <a:ext cx="18900" cy="1545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35" name="Google Shape;1335;g2e3dc9efa94_0_4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850" y="2252663"/>
            <a:ext cx="370801" cy="575724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Google Shape;1336;g2e3dc9efa94_0_481"/>
          <p:cNvSpPr/>
          <p:nvPr/>
        </p:nvSpPr>
        <p:spPr>
          <a:xfrm>
            <a:off x="1507663" y="2240375"/>
            <a:ext cx="408000" cy="600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37" name="Google Shape;1337;g2e3dc9efa94_0_481"/>
          <p:cNvSpPr txBox="1"/>
          <p:nvPr/>
        </p:nvSpPr>
        <p:spPr>
          <a:xfrm>
            <a:off x="414613" y="741713"/>
            <a:ext cx="36804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cuerpo mario y fuego después  de la colisión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38" name="Google Shape;1338;g2e3dc9efa94_0_481"/>
          <p:cNvSpPr/>
          <p:nvPr/>
        </p:nvSpPr>
        <p:spPr>
          <a:xfrm>
            <a:off x="1798938" y="2062088"/>
            <a:ext cx="408000" cy="600300"/>
          </a:xfrm>
          <a:prstGeom prst="rect">
            <a:avLst/>
          </a:prstGeom>
          <a:solidFill>
            <a:srgbClr val="A6C31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0D0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39" name="Google Shape;1339;g2e3dc9efa94_0_481"/>
          <p:cNvSpPr txBox="1"/>
          <p:nvPr/>
        </p:nvSpPr>
        <p:spPr>
          <a:xfrm>
            <a:off x="355500" y="3461813"/>
            <a:ext cx="4216500" cy="1293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class Personaje(pygame.sprite.Sprite):</a:t>
            </a:r>
            <a:endParaRPr sz="8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def __init__(self, ruta, color, posx, posy, scale_ancho, scale_alto, velocidad):</a:t>
            </a:r>
            <a:endParaRPr sz="8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pygame.sprite.Sprite.__init__(self)</a:t>
            </a:r>
            <a:endParaRPr sz="8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self.hoja_sprite = pygame.image.load(ruta).convert()</a:t>
            </a:r>
            <a:endParaRPr sz="8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self.posx = posx</a:t>
            </a:r>
            <a:endParaRPr sz="8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….. ect…….</a:t>
            </a:r>
            <a:endParaRPr sz="8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def colisiona_con(self, otro_personaje):</a:t>
            </a:r>
            <a:endParaRPr sz="8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"""Verifica si este personaje colisiona con otro."""</a:t>
            </a:r>
            <a:endParaRPr sz="8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return self.rectangulo_colision.colliderect(otro_personaje.rectangulo_colision)</a:t>
            </a:r>
            <a:endParaRPr sz="8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40" name="Google Shape;1340;g2e3dc9efa94_0_481"/>
          <p:cNvSpPr txBox="1"/>
          <p:nvPr/>
        </p:nvSpPr>
        <p:spPr>
          <a:xfrm>
            <a:off x="4711475" y="3456625"/>
            <a:ext cx="4216500" cy="1369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while jugando:</a:t>
            </a:r>
            <a:endParaRPr sz="7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clock.tick(FPS)  # Mantener 60 FPS</a:t>
            </a:r>
            <a:endParaRPr sz="7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</a:t>
            </a:r>
            <a:endParaRPr sz="7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for evento in pygame.event.get():  # Captura eventos</a:t>
            </a:r>
            <a:endParaRPr sz="7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if evento.type == pygame.QUIT:</a:t>
            </a:r>
            <a:endParaRPr sz="7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    jugando = False</a:t>
            </a:r>
            <a:endParaRPr sz="7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if mario.colisiona_con(fuego1):</a:t>
            </a:r>
            <a:endParaRPr sz="7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print("¡Mario chocó con fuego1!")</a:t>
            </a:r>
            <a:endParaRPr sz="7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elif mario.colisiona_con(donkingkong):</a:t>
            </a:r>
            <a:endParaRPr sz="7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print("Mario choco con donkinkong")</a:t>
            </a:r>
            <a:endParaRPr sz="7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41" name="Google Shape;1341;g2e3dc9efa94_0_481"/>
          <p:cNvSpPr txBox="1"/>
          <p:nvPr/>
        </p:nvSpPr>
        <p:spPr>
          <a:xfrm>
            <a:off x="1915675" y="3149575"/>
            <a:ext cx="14994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personajes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42" name="Google Shape;1342;g2e3dc9efa94_0_481"/>
          <p:cNvSpPr txBox="1"/>
          <p:nvPr/>
        </p:nvSpPr>
        <p:spPr>
          <a:xfrm>
            <a:off x="6032825" y="3242875"/>
            <a:ext cx="11706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main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2e3eb321eed_0_0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8" name="Google Shape;1348;g2e3eb321eed_0_0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49" name="Google Shape;1349;g2e3eb321eed_0_0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50" name="Google Shape;1350;g2e3eb321eed_0_0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51" name="Google Shape;1351;g2e3eb321eed_0_0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52" name="Google Shape;1352;g2e3eb321eed_0_0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53" name="Google Shape;1353;g2e3eb321eed_0_0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1354" name="Google Shape;1354;g2e3eb321eed_0_0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Detectando colisiones exactas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5" name="Google Shape;1355;g2e3eb321eed_0_0"/>
          <p:cNvSpPr txBox="1"/>
          <p:nvPr/>
        </p:nvSpPr>
        <p:spPr>
          <a:xfrm>
            <a:off x="3985525" y="849025"/>
            <a:ext cx="52971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Como harias para detectar la colisión entre mario y otro mario?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56" name="Google Shape;1356;g2e3eb321eed_0_0"/>
          <p:cNvSpPr txBox="1"/>
          <p:nvPr/>
        </p:nvSpPr>
        <p:spPr>
          <a:xfrm>
            <a:off x="536350" y="3320800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y</a:t>
            </a:r>
            <a:endParaRPr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357" name="Google Shape;1357;g2e3eb321eed_0_0"/>
          <p:cNvCxnSpPr/>
          <p:nvPr/>
        </p:nvCxnSpPr>
        <p:spPr>
          <a:xfrm>
            <a:off x="905225" y="1285775"/>
            <a:ext cx="39600" cy="1893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8" name="Google Shape;1358;g2e3eb321eed_0_0"/>
          <p:cNvCxnSpPr/>
          <p:nvPr/>
        </p:nvCxnSpPr>
        <p:spPr>
          <a:xfrm flipH="1" rot="10800000">
            <a:off x="633100" y="1566225"/>
            <a:ext cx="2271600" cy="8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9" name="Google Shape;1359;g2e3eb321eed_0_0"/>
          <p:cNvCxnSpPr/>
          <p:nvPr/>
        </p:nvCxnSpPr>
        <p:spPr>
          <a:xfrm>
            <a:off x="838775" y="1996700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0" name="Google Shape;1360;g2e3eb321eed_0_0"/>
          <p:cNvCxnSpPr/>
          <p:nvPr/>
        </p:nvCxnSpPr>
        <p:spPr>
          <a:xfrm>
            <a:off x="838775" y="1770300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1" name="Google Shape;1361;g2e3eb321eed_0_0"/>
          <p:cNvCxnSpPr/>
          <p:nvPr/>
        </p:nvCxnSpPr>
        <p:spPr>
          <a:xfrm>
            <a:off x="838775" y="2205050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2" name="Google Shape;1362;g2e3eb321eed_0_0"/>
          <p:cNvCxnSpPr/>
          <p:nvPr/>
        </p:nvCxnSpPr>
        <p:spPr>
          <a:xfrm>
            <a:off x="1096975" y="1490950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3" name="Google Shape;1363;g2e3eb321eed_0_0"/>
          <p:cNvCxnSpPr/>
          <p:nvPr/>
        </p:nvCxnSpPr>
        <p:spPr>
          <a:xfrm>
            <a:off x="1292425" y="1477475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4" name="Google Shape;1364;g2e3eb321eed_0_0"/>
          <p:cNvCxnSpPr/>
          <p:nvPr/>
        </p:nvCxnSpPr>
        <p:spPr>
          <a:xfrm>
            <a:off x="1487850" y="1477475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5" name="Google Shape;1365;g2e3eb321eed_0_0"/>
          <p:cNvCxnSpPr/>
          <p:nvPr/>
        </p:nvCxnSpPr>
        <p:spPr>
          <a:xfrm>
            <a:off x="1640250" y="1477475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6" name="Google Shape;1366;g2e3eb321eed_0_0"/>
          <p:cNvCxnSpPr/>
          <p:nvPr/>
        </p:nvCxnSpPr>
        <p:spPr>
          <a:xfrm>
            <a:off x="838775" y="2439200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7" name="Google Shape;1367;g2e3eb321eed_0_0"/>
          <p:cNvSpPr txBox="1"/>
          <p:nvPr/>
        </p:nvSpPr>
        <p:spPr>
          <a:xfrm>
            <a:off x="2783850" y="1128325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endParaRPr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8" name="Google Shape;1368;g2e3eb321eed_0_0"/>
          <p:cNvSpPr/>
          <p:nvPr/>
        </p:nvSpPr>
        <p:spPr>
          <a:xfrm flipH="1">
            <a:off x="1468067" y="2216150"/>
            <a:ext cx="39600" cy="56100"/>
          </a:xfrm>
          <a:prstGeom prst="ellipse">
            <a:avLst/>
          </a:prstGeom>
          <a:solidFill>
            <a:srgbClr val="0D0D0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9" name="Google Shape;1369;g2e3eb321eed_0_0"/>
          <p:cNvSpPr txBox="1"/>
          <p:nvPr/>
        </p:nvSpPr>
        <p:spPr>
          <a:xfrm>
            <a:off x="1055450" y="986825"/>
            <a:ext cx="487800" cy="3231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(0,0)</a:t>
            </a:r>
            <a:endParaRPr sz="900"/>
          </a:p>
        </p:txBody>
      </p:sp>
      <p:sp>
        <p:nvSpPr>
          <p:cNvPr id="1370" name="Google Shape;1370;g2e3eb321eed_0_0"/>
          <p:cNvSpPr/>
          <p:nvPr/>
        </p:nvSpPr>
        <p:spPr>
          <a:xfrm>
            <a:off x="858500" y="1520500"/>
            <a:ext cx="86100" cy="1185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371" name="Google Shape;1371;g2e3eb321eed_0_0"/>
          <p:cNvCxnSpPr/>
          <p:nvPr/>
        </p:nvCxnSpPr>
        <p:spPr>
          <a:xfrm flipH="1">
            <a:off x="997375" y="1277275"/>
            <a:ext cx="121800" cy="174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2" name="Google Shape;1372;g2e3eb321eed_0_0"/>
          <p:cNvSpPr/>
          <p:nvPr/>
        </p:nvSpPr>
        <p:spPr>
          <a:xfrm>
            <a:off x="1812375" y="1271975"/>
            <a:ext cx="4878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73" name="Google Shape;1373;g2e3eb321eed_0_0"/>
          <p:cNvSpPr/>
          <p:nvPr/>
        </p:nvSpPr>
        <p:spPr>
          <a:xfrm rot="5400000">
            <a:off x="509575" y="2249975"/>
            <a:ext cx="4878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74" name="Google Shape;1374;g2e3eb321eed_0_0"/>
          <p:cNvSpPr txBox="1"/>
          <p:nvPr/>
        </p:nvSpPr>
        <p:spPr>
          <a:xfrm>
            <a:off x="634463" y="1130125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-y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75" name="Google Shape;1375;g2e3eb321eed_0_0"/>
          <p:cNvSpPr txBox="1"/>
          <p:nvPr/>
        </p:nvSpPr>
        <p:spPr>
          <a:xfrm>
            <a:off x="530713" y="1347500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-x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376" name="Google Shape;1376;g2e3eb321eed_0_0"/>
          <p:cNvCxnSpPr/>
          <p:nvPr/>
        </p:nvCxnSpPr>
        <p:spPr>
          <a:xfrm>
            <a:off x="2754413" y="1566225"/>
            <a:ext cx="18900" cy="1545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77" name="Google Shape;1377;g2e3eb321ee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850" y="2252663"/>
            <a:ext cx="370801" cy="575724"/>
          </a:xfrm>
          <a:prstGeom prst="rect">
            <a:avLst/>
          </a:prstGeom>
          <a:noFill/>
          <a:ln>
            <a:noFill/>
          </a:ln>
        </p:spPr>
      </p:pic>
      <p:sp>
        <p:nvSpPr>
          <p:cNvPr id="1378" name="Google Shape;1378;g2e3eb321eed_0_0"/>
          <p:cNvSpPr txBox="1"/>
          <p:nvPr/>
        </p:nvSpPr>
        <p:spPr>
          <a:xfrm>
            <a:off x="139131" y="616588"/>
            <a:ext cx="54924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Link: </a:t>
            </a:r>
            <a:r>
              <a:rPr b="1" lang="es-MX" sz="1100" u="sng">
                <a:solidFill>
                  <a:schemeClr val="hlink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https://github.com/yussefomar/pygame/tree/main/parte2/monoV16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79" name="Google Shape;1379;g2e3eb321eed_0_0"/>
          <p:cNvSpPr txBox="1"/>
          <p:nvPr/>
        </p:nvSpPr>
        <p:spPr>
          <a:xfrm>
            <a:off x="4700875" y="3234713"/>
            <a:ext cx="4216500" cy="1046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def colisiona_con(self, otro_personaje):</a:t>
            </a:r>
            <a:endParaRPr sz="8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"""Verifica colisiones precisas usando la máscara y las posiciones."""</a:t>
            </a:r>
            <a:endParaRPr sz="8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offset_x = otro_personaje.posx - self.posx</a:t>
            </a:r>
            <a:endParaRPr sz="8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offset_y = otro_personaje.posy - self.posy</a:t>
            </a:r>
            <a:endParaRPr sz="8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return self.mascara.overlap(otro_personaje.mask, (offset_x, offset_y)) is not None</a:t>
            </a:r>
            <a:endParaRPr sz="8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80" name="Google Shape;1380;g2e3eb321ee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4213" y="2571676"/>
            <a:ext cx="370801" cy="575724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g2e3eb321eed_0_0"/>
          <p:cNvSpPr txBox="1"/>
          <p:nvPr/>
        </p:nvSpPr>
        <p:spPr>
          <a:xfrm>
            <a:off x="4646075" y="1343563"/>
            <a:ext cx="4216500" cy="431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1-buscaria algun metodo  de pygame que te devuelva el cuerpo del personaje directamente desde la superficie actual.</a:t>
            </a:r>
            <a:endParaRPr b="1" sz="8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82" name="Google Shape;1382;g2e3eb321eed_0_0"/>
          <p:cNvSpPr txBox="1"/>
          <p:nvPr/>
        </p:nvSpPr>
        <p:spPr>
          <a:xfrm>
            <a:off x="4646075" y="1846263"/>
            <a:ext cx="4216500" cy="800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def actualizar_mask(self):</a:t>
            </a:r>
            <a:endParaRPr sz="8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"""Actualiza la máscara basándose en la superficie actual."""</a:t>
            </a:r>
            <a:endParaRPr sz="8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superficie_actual = self.obtener_superficie_actual()</a:t>
            </a:r>
            <a:endParaRPr sz="8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self.mascara = pygame.mask.from_surface(superficie_actual)</a:t>
            </a:r>
            <a:endParaRPr sz="8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83" name="Google Shape;1383;g2e3eb321eed_0_0"/>
          <p:cNvSpPr txBox="1"/>
          <p:nvPr/>
        </p:nvSpPr>
        <p:spPr>
          <a:xfrm>
            <a:off x="4700875" y="2725150"/>
            <a:ext cx="4216500" cy="431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2-Vamos a utilizar el metodo overlap  donde se pasara la mascara del otro personaje y ademas el offset para que me devuelva si colisionaron o no </a:t>
            </a:r>
            <a:endParaRPr b="1" sz="8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84" name="Google Shape;1384;g2e3eb321eed_0_0"/>
          <p:cNvSpPr txBox="1"/>
          <p:nvPr/>
        </p:nvSpPr>
        <p:spPr>
          <a:xfrm>
            <a:off x="311750" y="3425975"/>
            <a:ext cx="4216500" cy="1477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/>
              <a:t>def actualizar_posicion(self): 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/>
              <a:t>teclas = pygame.key.get_pressed() 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/>
              <a:t>en_movimiento = False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/>
              <a:t> if teclas[pygame.K_LEFT]: 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/>
              <a:t>self.posx -= self.velocidad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/>
              <a:t> self.animacion_actual = "izquierda" 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/>
              <a:t>self.actualizar_frame()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/>
              <a:t> en_movimiento = True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/>
              <a:t># **Actualizar la mascara  después de mover** 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/>
              <a:t>self.actualizar_mask()</a:t>
            </a:r>
            <a:endParaRPr sz="8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85" name="Google Shape;1385;g2e3eb321eed_0_0"/>
          <p:cNvSpPr txBox="1"/>
          <p:nvPr/>
        </p:nvSpPr>
        <p:spPr>
          <a:xfrm>
            <a:off x="355500" y="3076363"/>
            <a:ext cx="4216500" cy="307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3-vamos a actualizar la mascara segun la superficie </a:t>
            </a:r>
            <a:endParaRPr b="1" sz="8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2e3fd2adc42_0_0"/>
          <p:cNvSpPr txBox="1"/>
          <p:nvPr/>
        </p:nvSpPr>
        <p:spPr>
          <a:xfrm>
            <a:off x="2061425" y="1550650"/>
            <a:ext cx="501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9</a:t>
            </a:r>
            <a:endParaRPr sz="900"/>
          </a:p>
        </p:txBody>
      </p:sp>
      <p:sp>
        <p:nvSpPr>
          <p:cNvPr id="1391" name="Google Shape;1391;g2e3fd2adc42_0_0"/>
          <p:cNvSpPr/>
          <p:nvPr/>
        </p:nvSpPr>
        <p:spPr>
          <a:xfrm>
            <a:off x="1882775" y="1389125"/>
            <a:ext cx="6648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C31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92" name="Google Shape;1392;g2e3fd2adc42_0_0"/>
          <p:cNvSpPr txBox="1"/>
          <p:nvPr/>
        </p:nvSpPr>
        <p:spPr>
          <a:xfrm>
            <a:off x="695775" y="2940025"/>
            <a:ext cx="732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8</a:t>
            </a:r>
            <a:endParaRPr sz="900"/>
          </a:p>
        </p:txBody>
      </p:sp>
      <p:sp>
        <p:nvSpPr>
          <p:cNvPr id="1393" name="Google Shape;1393;g2e3fd2adc42_0_0"/>
          <p:cNvSpPr txBox="1"/>
          <p:nvPr/>
        </p:nvSpPr>
        <p:spPr>
          <a:xfrm>
            <a:off x="707313" y="2540525"/>
            <a:ext cx="501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5</a:t>
            </a:r>
            <a:endParaRPr sz="900"/>
          </a:p>
        </p:txBody>
      </p:sp>
      <p:sp>
        <p:nvSpPr>
          <p:cNvPr id="1394" name="Google Shape;1394;g2e3fd2adc42_0_0"/>
          <p:cNvSpPr txBox="1"/>
          <p:nvPr/>
        </p:nvSpPr>
        <p:spPr>
          <a:xfrm>
            <a:off x="695775" y="2042775"/>
            <a:ext cx="732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2</a:t>
            </a:r>
            <a:endParaRPr sz="900"/>
          </a:p>
        </p:txBody>
      </p:sp>
      <p:sp>
        <p:nvSpPr>
          <p:cNvPr id="1395" name="Google Shape;1395;g2e3fd2adc42_0_0"/>
          <p:cNvSpPr txBox="1"/>
          <p:nvPr/>
        </p:nvSpPr>
        <p:spPr>
          <a:xfrm>
            <a:off x="2359575" y="1521750"/>
            <a:ext cx="3465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11</a:t>
            </a:r>
            <a:endParaRPr sz="900"/>
          </a:p>
        </p:txBody>
      </p:sp>
      <p:sp>
        <p:nvSpPr>
          <p:cNvPr id="1396" name="Google Shape;1396;g2e3fd2adc42_0_0"/>
          <p:cNvSpPr txBox="1"/>
          <p:nvPr/>
        </p:nvSpPr>
        <p:spPr>
          <a:xfrm>
            <a:off x="1501613" y="1550650"/>
            <a:ext cx="501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5</a:t>
            </a:r>
            <a:endParaRPr sz="900"/>
          </a:p>
        </p:txBody>
      </p:sp>
      <p:sp>
        <p:nvSpPr>
          <p:cNvPr id="1397" name="Google Shape;1397;g2e3fd2adc42_0_0"/>
          <p:cNvSpPr txBox="1"/>
          <p:nvPr/>
        </p:nvSpPr>
        <p:spPr>
          <a:xfrm>
            <a:off x="1139700" y="1525250"/>
            <a:ext cx="732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2</a:t>
            </a:r>
            <a:endParaRPr sz="900"/>
          </a:p>
        </p:txBody>
      </p:sp>
      <p:sp>
        <p:nvSpPr>
          <p:cNvPr id="1398" name="Google Shape;1398;g2e3fd2adc42_0_0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9" name="Google Shape;1399;g2e3fd2adc42_0_0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00" name="Google Shape;1400;g2e3fd2adc42_0_0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01" name="Google Shape;1401;g2e3fd2adc42_0_0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02" name="Google Shape;1402;g2e3fd2adc42_0_0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03" name="Google Shape;1403;g2e3fd2adc42_0_0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04" name="Google Shape;1404;g2e3fd2adc42_0_0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1405" name="Google Shape;1405;g2e3fd2adc42_0_0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Detectando colisiones dirección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06" name="Google Shape;1406;g2e3fd2adc42_0_0"/>
          <p:cNvCxnSpPr/>
          <p:nvPr/>
        </p:nvCxnSpPr>
        <p:spPr>
          <a:xfrm>
            <a:off x="935650" y="1404038"/>
            <a:ext cx="39600" cy="1893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7" name="Google Shape;1407;g2e3fd2adc42_0_0"/>
          <p:cNvCxnSpPr/>
          <p:nvPr/>
        </p:nvCxnSpPr>
        <p:spPr>
          <a:xfrm flipH="1" rot="10800000">
            <a:off x="663525" y="1684488"/>
            <a:ext cx="2271600" cy="8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8" name="Google Shape;1408;g2e3fd2adc42_0_0"/>
          <p:cNvCxnSpPr/>
          <p:nvPr/>
        </p:nvCxnSpPr>
        <p:spPr>
          <a:xfrm>
            <a:off x="869200" y="2054400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9" name="Google Shape;1409;g2e3fd2adc42_0_0"/>
          <p:cNvCxnSpPr/>
          <p:nvPr/>
        </p:nvCxnSpPr>
        <p:spPr>
          <a:xfrm>
            <a:off x="869200" y="1888563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0" name="Google Shape;1410;g2e3fd2adc42_0_0"/>
          <p:cNvCxnSpPr/>
          <p:nvPr/>
        </p:nvCxnSpPr>
        <p:spPr>
          <a:xfrm>
            <a:off x="869200" y="2227250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1" name="Google Shape;1411;g2e3fd2adc42_0_0"/>
          <p:cNvCxnSpPr/>
          <p:nvPr/>
        </p:nvCxnSpPr>
        <p:spPr>
          <a:xfrm>
            <a:off x="1127400" y="1609213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2" name="Google Shape;1412;g2e3fd2adc42_0_0"/>
          <p:cNvCxnSpPr/>
          <p:nvPr/>
        </p:nvCxnSpPr>
        <p:spPr>
          <a:xfrm>
            <a:off x="1237188" y="15957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3" name="Google Shape;1413;g2e3fd2adc42_0_0"/>
          <p:cNvCxnSpPr/>
          <p:nvPr/>
        </p:nvCxnSpPr>
        <p:spPr>
          <a:xfrm>
            <a:off x="1388263" y="1609213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4" name="Google Shape;1414;g2e3fd2adc42_0_0"/>
          <p:cNvCxnSpPr/>
          <p:nvPr/>
        </p:nvCxnSpPr>
        <p:spPr>
          <a:xfrm>
            <a:off x="1514063" y="15957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5" name="Google Shape;1415;g2e3fd2adc42_0_0"/>
          <p:cNvCxnSpPr/>
          <p:nvPr/>
        </p:nvCxnSpPr>
        <p:spPr>
          <a:xfrm>
            <a:off x="869200" y="2403963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6" name="Google Shape;1416;g2e3fd2adc42_0_0"/>
          <p:cNvSpPr txBox="1"/>
          <p:nvPr/>
        </p:nvSpPr>
        <p:spPr>
          <a:xfrm>
            <a:off x="2814275" y="1246588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endParaRPr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7" name="Google Shape;1417;g2e3fd2adc42_0_0"/>
          <p:cNvSpPr txBox="1"/>
          <p:nvPr/>
        </p:nvSpPr>
        <p:spPr>
          <a:xfrm>
            <a:off x="664900" y="3113413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y</a:t>
            </a:r>
            <a:endParaRPr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8" name="Google Shape;1418;g2e3fd2adc42_0_0"/>
          <p:cNvSpPr/>
          <p:nvPr/>
        </p:nvSpPr>
        <p:spPr>
          <a:xfrm flipH="1">
            <a:off x="1498492" y="2334413"/>
            <a:ext cx="39600" cy="56100"/>
          </a:xfrm>
          <a:prstGeom prst="ellipse">
            <a:avLst/>
          </a:prstGeom>
          <a:solidFill>
            <a:srgbClr val="0D0D0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9" name="Google Shape;1419;g2e3fd2adc42_0_0"/>
          <p:cNvSpPr txBox="1"/>
          <p:nvPr/>
        </p:nvSpPr>
        <p:spPr>
          <a:xfrm>
            <a:off x="1426775" y="711563"/>
            <a:ext cx="487800" cy="3231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(0,2)</a:t>
            </a:r>
            <a:endParaRPr sz="900"/>
          </a:p>
        </p:txBody>
      </p:sp>
      <p:sp>
        <p:nvSpPr>
          <p:cNvPr id="1420" name="Google Shape;1420;g2e3fd2adc42_0_0"/>
          <p:cNvSpPr/>
          <p:nvPr/>
        </p:nvSpPr>
        <p:spPr>
          <a:xfrm>
            <a:off x="888925" y="1638763"/>
            <a:ext cx="86100" cy="1185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21" name="Google Shape;1421;g2e3fd2adc42_0_0"/>
          <p:cNvSpPr/>
          <p:nvPr/>
        </p:nvSpPr>
        <p:spPr>
          <a:xfrm rot="5400000">
            <a:off x="220625" y="2465686"/>
            <a:ext cx="9351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0A1A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22" name="Google Shape;1422;g2e3fd2adc42_0_0"/>
          <p:cNvSpPr txBox="1"/>
          <p:nvPr/>
        </p:nvSpPr>
        <p:spPr>
          <a:xfrm>
            <a:off x="664888" y="1248388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-y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23" name="Google Shape;1423;g2e3fd2adc42_0_0"/>
          <p:cNvSpPr txBox="1"/>
          <p:nvPr/>
        </p:nvSpPr>
        <p:spPr>
          <a:xfrm>
            <a:off x="561138" y="1465763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-x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424" name="Google Shape;1424;g2e3fd2adc42_0_0"/>
          <p:cNvCxnSpPr/>
          <p:nvPr/>
        </p:nvCxnSpPr>
        <p:spPr>
          <a:xfrm>
            <a:off x="975025" y="3181338"/>
            <a:ext cx="1828800" cy="14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5" name="Google Shape;1425;g2e3fd2adc42_0_0"/>
          <p:cNvCxnSpPr/>
          <p:nvPr/>
        </p:nvCxnSpPr>
        <p:spPr>
          <a:xfrm>
            <a:off x="2784838" y="1684488"/>
            <a:ext cx="18900" cy="1545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6" name="Google Shape;1426;g2e3fd2adc42_0_0"/>
          <p:cNvSpPr/>
          <p:nvPr/>
        </p:nvSpPr>
        <p:spPr>
          <a:xfrm>
            <a:off x="1237200" y="2042775"/>
            <a:ext cx="780300" cy="9324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27" name="Google Shape;1427;g2e3fd2adc42_0_0"/>
          <p:cNvSpPr txBox="1"/>
          <p:nvPr/>
        </p:nvSpPr>
        <p:spPr>
          <a:xfrm>
            <a:off x="3994863" y="849013"/>
            <a:ext cx="36804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cuerpo mario y fuego después  de la colisión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28" name="Google Shape;1428;g2e3fd2adc42_0_0"/>
          <p:cNvSpPr/>
          <p:nvPr/>
        </p:nvSpPr>
        <p:spPr>
          <a:xfrm>
            <a:off x="1882775" y="2086325"/>
            <a:ext cx="614400" cy="932400"/>
          </a:xfrm>
          <a:prstGeom prst="rect">
            <a:avLst/>
          </a:prstGeom>
          <a:solidFill>
            <a:srgbClr val="A6C31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0D0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29" name="Google Shape;1429;g2e3fd2adc42_0_0"/>
          <p:cNvSpPr txBox="1"/>
          <p:nvPr/>
        </p:nvSpPr>
        <p:spPr>
          <a:xfrm>
            <a:off x="663524" y="3458338"/>
            <a:ext cx="3426000" cy="35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rectangulo_plomo.colliderect(rectangulo_verde)</a:t>
            </a:r>
            <a:endParaRPr sz="11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430" name="Google Shape;1430;g2e3fd2adc42_0_0"/>
          <p:cNvCxnSpPr/>
          <p:nvPr/>
        </p:nvCxnSpPr>
        <p:spPr>
          <a:xfrm>
            <a:off x="874750" y="2544550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1" name="Google Shape;1431;g2e3fd2adc42_0_0"/>
          <p:cNvCxnSpPr/>
          <p:nvPr/>
        </p:nvCxnSpPr>
        <p:spPr>
          <a:xfrm>
            <a:off x="874750" y="2677688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2" name="Google Shape;1432;g2e3fd2adc42_0_0"/>
          <p:cNvCxnSpPr/>
          <p:nvPr/>
        </p:nvCxnSpPr>
        <p:spPr>
          <a:xfrm>
            <a:off x="874750" y="2821350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3" name="Google Shape;1433;g2e3fd2adc42_0_0"/>
          <p:cNvCxnSpPr/>
          <p:nvPr/>
        </p:nvCxnSpPr>
        <p:spPr>
          <a:xfrm>
            <a:off x="874750" y="2975263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4" name="Google Shape;1434;g2e3fd2adc42_0_0"/>
          <p:cNvCxnSpPr/>
          <p:nvPr/>
        </p:nvCxnSpPr>
        <p:spPr>
          <a:xfrm>
            <a:off x="1625150" y="1609213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5" name="Google Shape;1435;g2e3fd2adc42_0_0"/>
          <p:cNvCxnSpPr/>
          <p:nvPr/>
        </p:nvCxnSpPr>
        <p:spPr>
          <a:xfrm>
            <a:off x="1745088" y="16000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6" name="Google Shape;1436;g2e3fd2adc42_0_0"/>
          <p:cNvCxnSpPr/>
          <p:nvPr/>
        </p:nvCxnSpPr>
        <p:spPr>
          <a:xfrm>
            <a:off x="1882775" y="15957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7" name="Google Shape;1437;g2e3fd2adc42_0_0"/>
          <p:cNvCxnSpPr/>
          <p:nvPr/>
        </p:nvCxnSpPr>
        <p:spPr>
          <a:xfrm>
            <a:off x="2017638" y="16000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8" name="Google Shape;1438;g2e3fd2adc42_0_0"/>
          <p:cNvCxnSpPr/>
          <p:nvPr/>
        </p:nvCxnSpPr>
        <p:spPr>
          <a:xfrm>
            <a:off x="2181925" y="1609213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9" name="Google Shape;1439;g2e3fd2adc42_0_0"/>
          <p:cNvCxnSpPr/>
          <p:nvPr/>
        </p:nvCxnSpPr>
        <p:spPr>
          <a:xfrm>
            <a:off x="2330600" y="1609213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0" name="Google Shape;1440;g2e3fd2adc42_0_0"/>
          <p:cNvCxnSpPr/>
          <p:nvPr/>
        </p:nvCxnSpPr>
        <p:spPr>
          <a:xfrm>
            <a:off x="2514213" y="15957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1" name="Google Shape;1441;g2e3fd2adc42_0_0"/>
          <p:cNvSpPr txBox="1"/>
          <p:nvPr/>
        </p:nvSpPr>
        <p:spPr>
          <a:xfrm>
            <a:off x="3088575" y="1075188"/>
            <a:ext cx="861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0</a:t>
            </a:r>
            <a:endParaRPr sz="900"/>
          </a:p>
        </p:txBody>
      </p:sp>
      <p:sp>
        <p:nvSpPr>
          <p:cNvPr id="1442" name="Google Shape;1442;g2e3fd2adc42_0_0"/>
          <p:cNvSpPr txBox="1"/>
          <p:nvPr/>
        </p:nvSpPr>
        <p:spPr>
          <a:xfrm>
            <a:off x="1002600" y="1521750"/>
            <a:ext cx="861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1</a:t>
            </a:r>
            <a:endParaRPr sz="900"/>
          </a:p>
        </p:txBody>
      </p:sp>
      <p:sp>
        <p:nvSpPr>
          <p:cNvPr id="1443" name="Google Shape;1443;g2e3fd2adc42_0_0"/>
          <p:cNvSpPr txBox="1"/>
          <p:nvPr/>
        </p:nvSpPr>
        <p:spPr>
          <a:xfrm>
            <a:off x="1899925" y="1525250"/>
            <a:ext cx="501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8</a:t>
            </a:r>
            <a:endParaRPr sz="900"/>
          </a:p>
        </p:txBody>
      </p:sp>
      <p:sp>
        <p:nvSpPr>
          <p:cNvPr id="1444" name="Google Shape;1444;g2e3fd2adc42_0_0"/>
          <p:cNvSpPr/>
          <p:nvPr/>
        </p:nvSpPr>
        <p:spPr>
          <a:xfrm flipH="1">
            <a:off x="1197592" y="2001275"/>
            <a:ext cx="39600" cy="56100"/>
          </a:xfrm>
          <a:prstGeom prst="ellipse">
            <a:avLst/>
          </a:prstGeom>
          <a:solidFill>
            <a:srgbClr val="0D0D0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45" name="Google Shape;1445;g2e3fd2adc42_0_0"/>
          <p:cNvSpPr/>
          <p:nvPr/>
        </p:nvSpPr>
        <p:spPr>
          <a:xfrm flipH="1">
            <a:off x="1869617" y="1985863"/>
            <a:ext cx="39600" cy="56100"/>
          </a:xfrm>
          <a:prstGeom prst="ellipse">
            <a:avLst/>
          </a:prstGeom>
          <a:solidFill>
            <a:srgbClr val="A6C31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0D0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46" name="Google Shape;1446;g2e3fd2adc42_0_0"/>
          <p:cNvSpPr/>
          <p:nvPr/>
        </p:nvSpPr>
        <p:spPr>
          <a:xfrm flipH="1">
            <a:off x="1625142" y="2498525"/>
            <a:ext cx="39600" cy="561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47" name="Google Shape;1447;g2e3fd2adc42_0_0"/>
          <p:cNvSpPr/>
          <p:nvPr/>
        </p:nvSpPr>
        <p:spPr>
          <a:xfrm flipH="1">
            <a:off x="2181917" y="2498513"/>
            <a:ext cx="39600" cy="56100"/>
          </a:xfrm>
          <a:prstGeom prst="ellipse">
            <a:avLst/>
          </a:prstGeom>
          <a:solidFill>
            <a:srgbClr val="18803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8803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48" name="Google Shape;1448;g2e3fd2adc42_0_0"/>
          <p:cNvSpPr/>
          <p:nvPr/>
        </p:nvSpPr>
        <p:spPr>
          <a:xfrm rot="5400000">
            <a:off x="235625" y="2245480"/>
            <a:ext cx="4914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0A1A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49" name="Google Shape;1449;g2e3fd2adc42_0_0"/>
          <p:cNvSpPr/>
          <p:nvPr/>
        </p:nvSpPr>
        <p:spPr>
          <a:xfrm>
            <a:off x="1882775" y="1255975"/>
            <a:ext cx="2991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C31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50" name="Google Shape;1450;g2e3fd2adc42_0_0"/>
          <p:cNvSpPr txBox="1"/>
          <p:nvPr/>
        </p:nvSpPr>
        <p:spPr>
          <a:xfrm>
            <a:off x="1777338" y="1550650"/>
            <a:ext cx="732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7</a:t>
            </a:r>
            <a:endParaRPr sz="900"/>
          </a:p>
        </p:txBody>
      </p:sp>
      <p:sp>
        <p:nvSpPr>
          <p:cNvPr id="1451" name="Google Shape;1451;g2e3fd2adc42_0_0"/>
          <p:cNvSpPr txBox="1"/>
          <p:nvPr/>
        </p:nvSpPr>
        <p:spPr>
          <a:xfrm>
            <a:off x="4148800" y="1420850"/>
            <a:ext cx="4185600" cy="1293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# Calcular el centro de self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self_centro_x = self.posx + self.scale_ancho / 2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self_centro_y = self.posy + self.scale_alto / 2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# Calcular el centro de otro_personaje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otro_centro_x = otro_personaje.posx + otro_personaje.scale_ancho / 2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otro_centro_y = otro_personaje.posy + otro_personaje.scale_alto / 2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dx = otro_centro_x - self_centro_x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dy = otro_centro_y - self_centro_y</a:t>
            </a:r>
            <a:endParaRPr sz="900"/>
          </a:p>
        </p:txBody>
      </p:sp>
      <p:sp>
        <p:nvSpPr>
          <p:cNvPr id="1452" name="Google Shape;1452;g2e3fd2adc42_0_0"/>
          <p:cNvSpPr txBox="1"/>
          <p:nvPr/>
        </p:nvSpPr>
        <p:spPr>
          <a:xfrm>
            <a:off x="4316425" y="2962575"/>
            <a:ext cx="3680400" cy="71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cual seria el contro_x, el centro_y, el otro_centro_x, el otro_centro_y y por ultimo dx, y dy, todo esto mirando el </a:t>
            </a: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gráfico</a:t>
            </a:r>
            <a:endParaRPr i="0" sz="1100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53" name="Google Shape;1453;g2e3fd2adc42_0_0"/>
          <p:cNvSpPr txBox="1"/>
          <p:nvPr/>
        </p:nvSpPr>
        <p:spPr>
          <a:xfrm>
            <a:off x="139131" y="616588"/>
            <a:ext cx="54924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Link: </a:t>
            </a:r>
            <a:r>
              <a:rPr b="1" lang="es-MX" sz="1100" u="sng">
                <a:solidFill>
                  <a:schemeClr val="hlink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https://github.com/yussefomar/pygame/tree/main/parte2/monoV17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2e3fd2adc42_0_105"/>
          <p:cNvSpPr txBox="1"/>
          <p:nvPr/>
        </p:nvSpPr>
        <p:spPr>
          <a:xfrm>
            <a:off x="2061425" y="1550650"/>
            <a:ext cx="501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9</a:t>
            </a:r>
            <a:endParaRPr sz="900"/>
          </a:p>
        </p:txBody>
      </p:sp>
      <p:sp>
        <p:nvSpPr>
          <p:cNvPr id="1459" name="Google Shape;1459;g2e3fd2adc42_0_105"/>
          <p:cNvSpPr/>
          <p:nvPr/>
        </p:nvSpPr>
        <p:spPr>
          <a:xfrm>
            <a:off x="1882775" y="1389125"/>
            <a:ext cx="6648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C31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0" name="Google Shape;1460;g2e3fd2adc42_0_105"/>
          <p:cNvSpPr txBox="1"/>
          <p:nvPr/>
        </p:nvSpPr>
        <p:spPr>
          <a:xfrm>
            <a:off x="695775" y="2940025"/>
            <a:ext cx="732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8</a:t>
            </a:r>
            <a:endParaRPr sz="900"/>
          </a:p>
        </p:txBody>
      </p:sp>
      <p:sp>
        <p:nvSpPr>
          <p:cNvPr id="1461" name="Google Shape;1461;g2e3fd2adc42_0_105"/>
          <p:cNvSpPr txBox="1"/>
          <p:nvPr/>
        </p:nvSpPr>
        <p:spPr>
          <a:xfrm>
            <a:off x="707313" y="2540525"/>
            <a:ext cx="501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5</a:t>
            </a:r>
            <a:endParaRPr sz="900"/>
          </a:p>
        </p:txBody>
      </p:sp>
      <p:sp>
        <p:nvSpPr>
          <p:cNvPr id="1462" name="Google Shape;1462;g2e3fd2adc42_0_105"/>
          <p:cNvSpPr txBox="1"/>
          <p:nvPr/>
        </p:nvSpPr>
        <p:spPr>
          <a:xfrm>
            <a:off x="695775" y="2042775"/>
            <a:ext cx="732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2</a:t>
            </a:r>
            <a:endParaRPr sz="900"/>
          </a:p>
        </p:txBody>
      </p:sp>
      <p:sp>
        <p:nvSpPr>
          <p:cNvPr id="1463" name="Google Shape;1463;g2e3fd2adc42_0_105"/>
          <p:cNvSpPr txBox="1"/>
          <p:nvPr/>
        </p:nvSpPr>
        <p:spPr>
          <a:xfrm>
            <a:off x="2359575" y="1521750"/>
            <a:ext cx="3465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11</a:t>
            </a:r>
            <a:endParaRPr sz="900"/>
          </a:p>
        </p:txBody>
      </p:sp>
      <p:sp>
        <p:nvSpPr>
          <p:cNvPr id="1464" name="Google Shape;1464;g2e3fd2adc42_0_105"/>
          <p:cNvSpPr txBox="1"/>
          <p:nvPr/>
        </p:nvSpPr>
        <p:spPr>
          <a:xfrm>
            <a:off x="1501613" y="1550650"/>
            <a:ext cx="501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5</a:t>
            </a:r>
            <a:endParaRPr sz="900"/>
          </a:p>
        </p:txBody>
      </p:sp>
      <p:sp>
        <p:nvSpPr>
          <p:cNvPr id="1465" name="Google Shape;1465;g2e3fd2adc42_0_105"/>
          <p:cNvSpPr txBox="1"/>
          <p:nvPr/>
        </p:nvSpPr>
        <p:spPr>
          <a:xfrm>
            <a:off x="1139700" y="1525250"/>
            <a:ext cx="732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2</a:t>
            </a:r>
            <a:endParaRPr sz="900"/>
          </a:p>
        </p:txBody>
      </p:sp>
      <p:sp>
        <p:nvSpPr>
          <p:cNvPr id="1466" name="Google Shape;1466;g2e3fd2adc42_0_105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7" name="Google Shape;1467;g2e3fd2adc42_0_105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8" name="Google Shape;1468;g2e3fd2adc42_0_105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9" name="Google Shape;1469;g2e3fd2adc42_0_105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70" name="Google Shape;1470;g2e3fd2adc42_0_105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71" name="Google Shape;1471;g2e3fd2adc42_0_105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72" name="Google Shape;1472;g2e3fd2adc42_0_105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1473" name="Google Shape;1473;g2e3fd2adc42_0_105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Detectando colisiones dirección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g2e3fd2adc42_0_105"/>
          <p:cNvCxnSpPr/>
          <p:nvPr/>
        </p:nvCxnSpPr>
        <p:spPr>
          <a:xfrm>
            <a:off x="935650" y="1404038"/>
            <a:ext cx="39600" cy="1893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75" name="Google Shape;1475;g2e3fd2adc42_0_105"/>
          <p:cNvCxnSpPr/>
          <p:nvPr/>
        </p:nvCxnSpPr>
        <p:spPr>
          <a:xfrm flipH="1" rot="10800000">
            <a:off x="663525" y="1684488"/>
            <a:ext cx="2271600" cy="8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76" name="Google Shape;1476;g2e3fd2adc42_0_105"/>
          <p:cNvCxnSpPr/>
          <p:nvPr/>
        </p:nvCxnSpPr>
        <p:spPr>
          <a:xfrm>
            <a:off x="869200" y="2054400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7" name="Google Shape;1477;g2e3fd2adc42_0_105"/>
          <p:cNvCxnSpPr/>
          <p:nvPr/>
        </p:nvCxnSpPr>
        <p:spPr>
          <a:xfrm>
            <a:off x="869200" y="1888563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8" name="Google Shape;1478;g2e3fd2adc42_0_105"/>
          <p:cNvCxnSpPr/>
          <p:nvPr/>
        </p:nvCxnSpPr>
        <p:spPr>
          <a:xfrm>
            <a:off x="869200" y="2227250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9" name="Google Shape;1479;g2e3fd2adc42_0_105"/>
          <p:cNvCxnSpPr/>
          <p:nvPr/>
        </p:nvCxnSpPr>
        <p:spPr>
          <a:xfrm>
            <a:off x="1127400" y="1609213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0" name="Google Shape;1480;g2e3fd2adc42_0_105"/>
          <p:cNvCxnSpPr/>
          <p:nvPr/>
        </p:nvCxnSpPr>
        <p:spPr>
          <a:xfrm>
            <a:off x="1237188" y="15957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1" name="Google Shape;1481;g2e3fd2adc42_0_105"/>
          <p:cNvCxnSpPr/>
          <p:nvPr/>
        </p:nvCxnSpPr>
        <p:spPr>
          <a:xfrm>
            <a:off x="1388263" y="1609213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2" name="Google Shape;1482;g2e3fd2adc42_0_105"/>
          <p:cNvCxnSpPr/>
          <p:nvPr/>
        </p:nvCxnSpPr>
        <p:spPr>
          <a:xfrm>
            <a:off x="1514063" y="15957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3" name="Google Shape;1483;g2e3fd2adc42_0_105"/>
          <p:cNvCxnSpPr/>
          <p:nvPr/>
        </p:nvCxnSpPr>
        <p:spPr>
          <a:xfrm>
            <a:off x="869200" y="2403963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4" name="Google Shape;1484;g2e3fd2adc42_0_105"/>
          <p:cNvSpPr txBox="1"/>
          <p:nvPr/>
        </p:nvSpPr>
        <p:spPr>
          <a:xfrm>
            <a:off x="2814275" y="1246588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endParaRPr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5" name="Google Shape;1485;g2e3fd2adc42_0_105"/>
          <p:cNvSpPr txBox="1"/>
          <p:nvPr/>
        </p:nvSpPr>
        <p:spPr>
          <a:xfrm>
            <a:off x="664900" y="3113413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y</a:t>
            </a:r>
            <a:endParaRPr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6" name="Google Shape;1486;g2e3fd2adc42_0_105"/>
          <p:cNvSpPr/>
          <p:nvPr/>
        </p:nvSpPr>
        <p:spPr>
          <a:xfrm flipH="1">
            <a:off x="1498492" y="2334413"/>
            <a:ext cx="39600" cy="56100"/>
          </a:xfrm>
          <a:prstGeom prst="ellipse">
            <a:avLst/>
          </a:prstGeom>
          <a:solidFill>
            <a:srgbClr val="0D0D0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7" name="Google Shape;1487;g2e3fd2adc42_0_105"/>
          <p:cNvSpPr txBox="1"/>
          <p:nvPr/>
        </p:nvSpPr>
        <p:spPr>
          <a:xfrm>
            <a:off x="628925" y="623825"/>
            <a:ext cx="1437600" cy="3231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punto=</a:t>
            </a:r>
            <a:r>
              <a:rPr lang="es-MX" sz="900"/>
              <a:t>(2,2)</a:t>
            </a:r>
            <a:endParaRPr sz="900"/>
          </a:p>
        </p:txBody>
      </p:sp>
      <p:sp>
        <p:nvSpPr>
          <p:cNvPr id="1488" name="Google Shape;1488;g2e3fd2adc42_0_105"/>
          <p:cNvSpPr/>
          <p:nvPr/>
        </p:nvSpPr>
        <p:spPr>
          <a:xfrm>
            <a:off x="888925" y="1638763"/>
            <a:ext cx="86100" cy="1185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9" name="Google Shape;1489;g2e3fd2adc42_0_105"/>
          <p:cNvSpPr/>
          <p:nvPr/>
        </p:nvSpPr>
        <p:spPr>
          <a:xfrm rot="5400000">
            <a:off x="220625" y="2465686"/>
            <a:ext cx="9351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0A1A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90" name="Google Shape;1490;g2e3fd2adc42_0_105"/>
          <p:cNvSpPr txBox="1"/>
          <p:nvPr/>
        </p:nvSpPr>
        <p:spPr>
          <a:xfrm>
            <a:off x="664888" y="1248388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-y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91" name="Google Shape;1491;g2e3fd2adc42_0_105"/>
          <p:cNvSpPr txBox="1"/>
          <p:nvPr/>
        </p:nvSpPr>
        <p:spPr>
          <a:xfrm>
            <a:off x="561138" y="1465763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-x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492" name="Google Shape;1492;g2e3fd2adc42_0_105"/>
          <p:cNvCxnSpPr/>
          <p:nvPr/>
        </p:nvCxnSpPr>
        <p:spPr>
          <a:xfrm>
            <a:off x="975025" y="3181338"/>
            <a:ext cx="1828800" cy="14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3" name="Google Shape;1493;g2e3fd2adc42_0_105"/>
          <p:cNvCxnSpPr/>
          <p:nvPr/>
        </p:nvCxnSpPr>
        <p:spPr>
          <a:xfrm>
            <a:off x="2784838" y="1684488"/>
            <a:ext cx="18900" cy="1545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4" name="Google Shape;1494;g2e3fd2adc42_0_105"/>
          <p:cNvSpPr/>
          <p:nvPr/>
        </p:nvSpPr>
        <p:spPr>
          <a:xfrm>
            <a:off x="1237200" y="2042775"/>
            <a:ext cx="780300" cy="9324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95" name="Google Shape;1495;g2e3fd2adc42_0_105"/>
          <p:cNvSpPr txBox="1"/>
          <p:nvPr/>
        </p:nvSpPr>
        <p:spPr>
          <a:xfrm>
            <a:off x="3994863" y="849013"/>
            <a:ext cx="36804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cuerpo mario y fuego después  de la colisión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96" name="Google Shape;1496;g2e3fd2adc42_0_105"/>
          <p:cNvSpPr/>
          <p:nvPr/>
        </p:nvSpPr>
        <p:spPr>
          <a:xfrm>
            <a:off x="1882775" y="2086325"/>
            <a:ext cx="614400" cy="932400"/>
          </a:xfrm>
          <a:prstGeom prst="rect">
            <a:avLst/>
          </a:prstGeom>
          <a:solidFill>
            <a:srgbClr val="A6C31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0D0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497" name="Google Shape;1497;g2e3fd2adc42_0_105"/>
          <p:cNvCxnSpPr/>
          <p:nvPr/>
        </p:nvCxnSpPr>
        <p:spPr>
          <a:xfrm>
            <a:off x="874750" y="2544550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8" name="Google Shape;1498;g2e3fd2adc42_0_105"/>
          <p:cNvCxnSpPr/>
          <p:nvPr/>
        </p:nvCxnSpPr>
        <p:spPr>
          <a:xfrm>
            <a:off x="874750" y="2677688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9" name="Google Shape;1499;g2e3fd2adc42_0_105"/>
          <p:cNvCxnSpPr/>
          <p:nvPr/>
        </p:nvCxnSpPr>
        <p:spPr>
          <a:xfrm>
            <a:off x="874750" y="2821350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0" name="Google Shape;1500;g2e3fd2adc42_0_105"/>
          <p:cNvCxnSpPr/>
          <p:nvPr/>
        </p:nvCxnSpPr>
        <p:spPr>
          <a:xfrm>
            <a:off x="874750" y="2975263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1" name="Google Shape;1501;g2e3fd2adc42_0_105"/>
          <p:cNvCxnSpPr/>
          <p:nvPr/>
        </p:nvCxnSpPr>
        <p:spPr>
          <a:xfrm>
            <a:off x="1625150" y="1609213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2" name="Google Shape;1502;g2e3fd2adc42_0_105"/>
          <p:cNvCxnSpPr/>
          <p:nvPr/>
        </p:nvCxnSpPr>
        <p:spPr>
          <a:xfrm>
            <a:off x="1745088" y="16000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3" name="Google Shape;1503;g2e3fd2adc42_0_105"/>
          <p:cNvCxnSpPr/>
          <p:nvPr/>
        </p:nvCxnSpPr>
        <p:spPr>
          <a:xfrm>
            <a:off x="1882775" y="15957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4" name="Google Shape;1504;g2e3fd2adc42_0_105"/>
          <p:cNvCxnSpPr/>
          <p:nvPr/>
        </p:nvCxnSpPr>
        <p:spPr>
          <a:xfrm>
            <a:off x="2017638" y="16000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5" name="Google Shape;1505;g2e3fd2adc42_0_105"/>
          <p:cNvCxnSpPr/>
          <p:nvPr/>
        </p:nvCxnSpPr>
        <p:spPr>
          <a:xfrm>
            <a:off x="2181925" y="1609213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6" name="Google Shape;1506;g2e3fd2adc42_0_105"/>
          <p:cNvCxnSpPr/>
          <p:nvPr/>
        </p:nvCxnSpPr>
        <p:spPr>
          <a:xfrm>
            <a:off x="2330600" y="1609213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7" name="Google Shape;1507;g2e3fd2adc42_0_105"/>
          <p:cNvCxnSpPr/>
          <p:nvPr/>
        </p:nvCxnSpPr>
        <p:spPr>
          <a:xfrm>
            <a:off x="2514213" y="15957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8" name="Google Shape;1508;g2e3fd2adc42_0_105"/>
          <p:cNvSpPr txBox="1"/>
          <p:nvPr/>
        </p:nvSpPr>
        <p:spPr>
          <a:xfrm>
            <a:off x="1002600" y="1521750"/>
            <a:ext cx="861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1</a:t>
            </a:r>
            <a:endParaRPr sz="900"/>
          </a:p>
        </p:txBody>
      </p:sp>
      <p:sp>
        <p:nvSpPr>
          <p:cNvPr id="1509" name="Google Shape;1509;g2e3fd2adc42_0_105"/>
          <p:cNvSpPr txBox="1"/>
          <p:nvPr/>
        </p:nvSpPr>
        <p:spPr>
          <a:xfrm>
            <a:off x="1899925" y="1525250"/>
            <a:ext cx="501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8</a:t>
            </a:r>
            <a:endParaRPr sz="900"/>
          </a:p>
        </p:txBody>
      </p:sp>
      <p:sp>
        <p:nvSpPr>
          <p:cNvPr id="1510" name="Google Shape;1510;g2e3fd2adc42_0_105"/>
          <p:cNvSpPr/>
          <p:nvPr/>
        </p:nvSpPr>
        <p:spPr>
          <a:xfrm flipH="1">
            <a:off x="1197592" y="2001275"/>
            <a:ext cx="39600" cy="56100"/>
          </a:xfrm>
          <a:prstGeom prst="ellipse">
            <a:avLst/>
          </a:prstGeom>
          <a:solidFill>
            <a:srgbClr val="0D0D0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1" name="Google Shape;1511;g2e3fd2adc42_0_105"/>
          <p:cNvSpPr/>
          <p:nvPr/>
        </p:nvSpPr>
        <p:spPr>
          <a:xfrm flipH="1">
            <a:off x="1869617" y="1985863"/>
            <a:ext cx="39600" cy="56100"/>
          </a:xfrm>
          <a:prstGeom prst="ellipse">
            <a:avLst/>
          </a:prstGeom>
          <a:solidFill>
            <a:srgbClr val="A6C31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0D0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2" name="Google Shape;1512;g2e3fd2adc42_0_105"/>
          <p:cNvSpPr/>
          <p:nvPr/>
        </p:nvSpPr>
        <p:spPr>
          <a:xfrm flipH="1">
            <a:off x="1625142" y="2498525"/>
            <a:ext cx="39600" cy="561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3" name="Google Shape;1513;g2e3fd2adc42_0_105"/>
          <p:cNvSpPr/>
          <p:nvPr/>
        </p:nvSpPr>
        <p:spPr>
          <a:xfrm flipH="1">
            <a:off x="2181917" y="2498513"/>
            <a:ext cx="39600" cy="56100"/>
          </a:xfrm>
          <a:prstGeom prst="ellipse">
            <a:avLst/>
          </a:prstGeom>
          <a:solidFill>
            <a:srgbClr val="18803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8803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4" name="Google Shape;1514;g2e3fd2adc42_0_105"/>
          <p:cNvSpPr/>
          <p:nvPr/>
        </p:nvSpPr>
        <p:spPr>
          <a:xfrm rot="5400000">
            <a:off x="235625" y="2245480"/>
            <a:ext cx="4914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0A1A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5" name="Google Shape;1515;g2e3fd2adc42_0_105"/>
          <p:cNvSpPr/>
          <p:nvPr/>
        </p:nvSpPr>
        <p:spPr>
          <a:xfrm>
            <a:off x="1882775" y="1255975"/>
            <a:ext cx="2991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C31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6" name="Google Shape;1516;g2e3fd2adc42_0_105"/>
          <p:cNvSpPr txBox="1"/>
          <p:nvPr/>
        </p:nvSpPr>
        <p:spPr>
          <a:xfrm>
            <a:off x="1777338" y="1550650"/>
            <a:ext cx="732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7</a:t>
            </a:r>
            <a:endParaRPr sz="900"/>
          </a:p>
        </p:txBody>
      </p:sp>
      <p:sp>
        <p:nvSpPr>
          <p:cNvPr id="1517" name="Google Shape;1517;g2e3fd2adc42_0_105"/>
          <p:cNvSpPr txBox="1"/>
          <p:nvPr/>
        </p:nvSpPr>
        <p:spPr>
          <a:xfrm>
            <a:off x="4148800" y="1420850"/>
            <a:ext cx="4185600" cy="1293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# Calcular el centro de self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self_centro_x = self.posx + self.scale_ancho / 2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self_centro_y = self.posy + self.scale_alto / 2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# Calcular el centro de otro_personaje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otro_centro_x = otro_personaje.posx + otro_personaje.scale_ancho / 2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otro_centro_y = otro_personaje.posy + otro_personaje.scale_alto / 2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dx = otro_centro_x - self_centro_x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dy = otro_centro_y - self_centro_y</a:t>
            </a:r>
            <a:endParaRPr sz="900"/>
          </a:p>
        </p:txBody>
      </p:sp>
      <p:sp>
        <p:nvSpPr>
          <p:cNvPr id="1518" name="Google Shape;1518;g2e3fd2adc42_0_105"/>
          <p:cNvSpPr txBox="1"/>
          <p:nvPr/>
        </p:nvSpPr>
        <p:spPr>
          <a:xfrm>
            <a:off x="4316425" y="2962575"/>
            <a:ext cx="3680400" cy="71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centro_x=5, el centro_y=5, el otro_centro_x=9, el otro_centro_y=5 y por ultimo </a:t>
            </a:r>
            <a:r>
              <a:rPr b="1"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dx=9-5=4</a:t>
            </a: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, y </a:t>
            </a:r>
            <a:r>
              <a:rPr b="1"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dy=5-5=0</a:t>
            </a: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, todo esto mirando el gráfico</a:t>
            </a:r>
            <a:endParaRPr i="0" sz="1100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9" name="Google Shape;1519;g2e3fd2adc42_0_105"/>
          <p:cNvSpPr txBox="1"/>
          <p:nvPr/>
        </p:nvSpPr>
        <p:spPr>
          <a:xfrm>
            <a:off x="2556325" y="660788"/>
            <a:ext cx="1437600" cy="3231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otro_</a:t>
            </a:r>
            <a:r>
              <a:rPr lang="es-MX" sz="900"/>
              <a:t>punto=(2,7)</a:t>
            </a:r>
            <a:endParaRPr sz="9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2e3fd2adc42_0_172"/>
          <p:cNvSpPr txBox="1"/>
          <p:nvPr/>
        </p:nvSpPr>
        <p:spPr>
          <a:xfrm>
            <a:off x="2061425" y="1550650"/>
            <a:ext cx="501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9</a:t>
            </a:r>
            <a:endParaRPr sz="900"/>
          </a:p>
        </p:txBody>
      </p:sp>
      <p:sp>
        <p:nvSpPr>
          <p:cNvPr id="1525" name="Google Shape;1525;g2e3fd2adc42_0_172"/>
          <p:cNvSpPr/>
          <p:nvPr/>
        </p:nvSpPr>
        <p:spPr>
          <a:xfrm>
            <a:off x="1882775" y="1389125"/>
            <a:ext cx="6648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C31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6" name="Google Shape;1526;g2e3fd2adc42_0_172"/>
          <p:cNvSpPr txBox="1"/>
          <p:nvPr/>
        </p:nvSpPr>
        <p:spPr>
          <a:xfrm>
            <a:off x="695775" y="2940025"/>
            <a:ext cx="732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8</a:t>
            </a:r>
            <a:endParaRPr sz="900"/>
          </a:p>
        </p:txBody>
      </p:sp>
      <p:sp>
        <p:nvSpPr>
          <p:cNvPr id="1527" name="Google Shape;1527;g2e3fd2adc42_0_172"/>
          <p:cNvSpPr txBox="1"/>
          <p:nvPr/>
        </p:nvSpPr>
        <p:spPr>
          <a:xfrm>
            <a:off x="707313" y="2540525"/>
            <a:ext cx="501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5</a:t>
            </a:r>
            <a:endParaRPr sz="900"/>
          </a:p>
        </p:txBody>
      </p:sp>
      <p:sp>
        <p:nvSpPr>
          <p:cNvPr id="1528" name="Google Shape;1528;g2e3fd2adc42_0_172"/>
          <p:cNvSpPr txBox="1"/>
          <p:nvPr/>
        </p:nvSpPr>
        <p:spPr>
          <a:xfrm>
            <a:off x="695775" y="2042775"/>
            <a:ext cx="732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2</a:t>
            </a:r>
            <a:endParaRPr sz="900"/>
          </a:p>
        </p:txBody>
      </p:sp>
      <p:sp>
        <p:nvSpPr>
          <p:cNvPr id="1529" name="Google Shape;1529;g2e3fd2adc42_0_172"/>
          <p:cNvSpPr txBox="1"/>
          <p:nvPr/>
        </p:nvSpPr>
        <p:spPr>
          <a:xfrm>
            <a:off x="2359575" y="1521750"/>
            <a:ext cx="3465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11</a:t>
            </a:r>
            <a:endParaRPr sz="900"/>
          </a:p>
        </p:txBody>
      </p:sp>
      <p:sp>
        <p:nvSpPr>
          <p:cNvPr id="1530" name="Google Shape;1530;g2e3fd2adc42_0_172"/>
          <p:cNvSpPr txBox="1"/>
          <p:nvPr/>
        </p:nvSpPr>
        <p:spPr>
          <a:xfrm>
            <a:off x="1501613" y="1550650"/>
            <a:ext cx="501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5</a:t>
            </a:r>
            <a:endParaRPr sz="900"/>
          </a:p>
        </p:txBody>
      </p:sp>
      <p:sp>
        <p:nvSpPr>
          <p:cNvPr id="1531" name="Google Shape;1531;g2e3fd2adc42_0_172"/>
          <p:cNvSpPr txBox="1"/>
          <p:nvPr/>
        </p:nvSpPr>
        <p:spPr>
          <a:xfrm>
            <a:off x="1139700" y="1525250"/>
            <a:ext cx="732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2</a:t>
            </a:r>
            <a:endParaRPr sz="900"/>
          </a:p>
        </p:txBody>
      </p:sp>
      <p:sp>
        <p:nvSpPr>
          <p:cNvPr id="1532" name="Google Shape;1532;g2e3fd2adc42_0_172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3" name="Google Shape;1533;g2e3fd2adc42_0_172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34" name="Google Shape;1534;g2e3fd2adc42_0_172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35" name="Google Shape;1535;g2e3fd2adc42_0_172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36" name="Google Shape;1536;g2e3fd2adc42_0_172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37" name="Google Shape;1537;g2e3fd2adc42_0_172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38" name="Google Shape;1538;g2e3fd2adc42_0_172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1539" name="Google Shape;1539;g2e3fd2adc42_0_172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Detectando colisiones dirección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0" name="Google Shape;1540;g2e3fd2adc42_0_172"/>
          <p:cNvCxnSpPr/>
          <p:nvPr/>
        </p:nvCxnSpPr>
        <p:spPr>
          <a:xfrm>
            <a:off x="935650" y="1404038"/>
            <a:ext cx="39600" cy="1893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1" name="Google Shape;1541;g2e3fd2adc42_0_172"/>
          <p:cNvCxnSpPr/>
          <p:nvPr/>
        </p:nvCxnSpPr>
        <p:spPr>
          <a:xfrm flipH="1" rot="10800000">
            <a:off x="663525" y="1684488"/>
            <a:ext cx="2271600" cy="8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2" name="Google Shape;1542;g2e3fd2adc42_0_172"/>
          <p:cNvCxnSpPr/>
          <p:nvPr/>
        </p:nvCxnSpPr>
        <p:spPr>
          <a:xfrm>
            <a:off x="869200" y="2054400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3" name="Google Shape;1543;g2e3fd2adc42_0_172"/>
          <p:cNvCxnSpPr/>
          <p:nvPr/>
        </p:nvCxnSpPr>
        <p:spPr>
          <a:xfrm>
            <a:off x="869200" y="1888563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4" name="Google Shape;1544;g2e3fd2adc42_0_172"/>
          <p:cNvCxnSpPr/>
          <p:nvPr/>
        </p:nvCxnSpPr>
        <p:spPr>
          <a:xfrm>
            <a:off x="869200" y="2227250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5" name="Google Shape;1545;g2e3fd2adc42_0_172"/>
          <p:cNvCxnSpPr/>
          <p:nvPr/>
        </p:nvCxnSpPr>
        <p:spPr>
          <a:xfrm>
            <a:off x="1127400" y="1609213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6" name="Google Shape;1546;g2e3fd2adc42_0_172"/>
          <p:cNvCxnSpPr/>
          <p:nvPr/>
        </p:nvCxnSpPr>
        <p:spPr>
          <a:xfrm>
            <a:off x="1237188" y="15957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7" name="Google Shape;1547;g2e3fd2adc42_0_172"/>
          <p:cNvCxnSpPr/>
          <p:nvPr/>
        </p:nvCxnSpPr>
        <p:spPr>
          <a:xfrm>
            <a:off x="1388263" y="1609213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8" name="Google Shape;1548;g2e3fd2adc42_0_172"/>
          <p:cNvCxnSpPr/>
          <p:nvPr/>
        </p:nvCxnSpPr>
        <p:spPr>
          <a:xfrm>
            <a:off x="1514063" y="15957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9" name="Google Shape;1549;g2e3fd2adc42_0_172"/>
          <p:cNvCxnSpPr/>
          <p:nvPr/>
        </p:nvCxnSpPr>
        <p:spPr>
          <a:xfrm>
            <a:off x="869200" y="2403963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0" name="Google Shape;1550;g2e3fd2adc42_0_172"/>
          <p:cNvSpPr txBox="1"/>
          <p:nvPr/>
        </p:nvSpPr>
        <p:spPr>
          <a:xfrm>
            <a:off x="2814275" y="1246588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endParaRPr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51" name="Google Shape;1551;g2e3fd2adc42_0_172"/>
          <p:cNvSpPr txBox="1"/>
          <p:nvPr/>
        </p:nvSpPr>
        <p:spPr>
          <a:xfrm>
            <a:off x="664900" y="3113413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y</a:t>
            </a:r>
            <a:endParaRPr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52" name="Google Shape;1552;g2e3fd2adc42_0_172"/>
          <p:cNvSpPr/>
          <p:nvPr/>
        </p:nvSpPr>
        <p:spPr>
          <a:xfrm flipH="1">
            <a:off x="1498492" y="2334413"/>
            <a:ext cx="39600" cy="56100"/>
          </a:xfrm>
          <a:prstGeom prst="ellipse">
            <a:avLst/>
          </a:prstGeom>
          <a:solidFill>
            <a:srgbClr val="0D0D0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53" name="Google Shape;1553;g2e3fd2adc42_0_172"/>
          <p:cNvSpPr txBox="1"/>
          <p:nvPr/>
        </p:nvSpPr>
        <p:spPr>
          <a:xfrm>
            <a:off x="628925" y="623825"/>
            <a:ext cx="1437600" cy="3231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punto=(2,2)</a:t>
            </a:r>
            <a:endParaRPr sz="900"/>
          </a:p>
        </p:txBody>
      </p:sp>
      <p:sp>
        <p:nvSpPr>
          <p:cNvPr id="1554" name="Google Shape;1554;g2e3fd2adc42_0_172"/>
          <p:cNvSpPr/>
          <p:nvPr/>
        </p:nvSpPr>
        <p:spPr>
          <a:xfrm>
            <a:off x="888925" y="1638763"/>
            <a:ext cx="86100" cy="1185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55" name="Google Shape;1555;g2e3fd2adc42_0_172"/>
          <p:cNvSpPr/>
          <p:nvPr/>
        </p:nvSpPr>
        <p:spPr>
          <a:xfrm rot="5400000">
            <a:off x="220625" y="2465686"/>
            <a:ext cx="9351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0A1A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56" name="Google Shape;1556;g2e3fd2adc42_0_172"/>
          <p:cNvSpPr txBox="1"/>
          <p:nvPr/>
        </p:nvSpPr>
        <p:spPr>
          <a:xfrm>
            <a:off x="664888" y="1248388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-y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57" name="Google Shape;1557;g2e3fd2adc42_0_172"/>
          <p:cNvSpPr txBox="1"/>
          <p:nvPr/>
        </p:nvSpPr>
        <p:spPr>
          <a:xfrm>
            <a:off x="561138" y="1465763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-x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558" name="Google Shape;1558;g2e3fd2adc42_0_172"/>
          <p:cNvCxnSpPr/>
          <p:nvPr/>
        </p:nvCxnSpPr>
        <p:spPr>
          <a:xfrm>
            <a:off x="975025" y="3181338"/>
            <a:ext cx="1828800" cy="14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9" name="Google Shape;1559;g2e3fd2adc42_0_172"/>
          <p:cNvCxnSpPr/>
          <p:nvPr/>
        </p:nvCxnSpPr>
        <p:spPr>
          <a:xfrm>
            <a:off x="2784838" y="1684488"/>
            <a:ext cx="18900" cy="1545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0" name="Google Shape;1560;g2e3fd2adc42_0_172"/>
          <p:cNvSpPr/>
          <p:nvPr/>
        </p:nvSpPr>
        <p:spPr>
          <a:xfrm>
            <a:off x="1237200" y="2042775"/>
            <a:ext cx="780300" cy="9324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1" name="Google Shape;1561;g2e3fd2adc42_0_172"/>
          <p:cNvSpPr txBox="1"/>
          <p:nvPr/>
        </p:nvSpPr>
        <p:spPr>
          <a:xfrm>
            <a:off x="3994863" y="849013"/>
            <a:ext cx="36804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cuerpo mario y fuego después  de la colisión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2" name="Google Shape;1562;g2e3fd2adc42_0_172"/>
          <p:cNvSpPr/>
          <p:nvPr/>
        </p:nvSpPr>
        <p:spPr>
          <a:xfrm>
            <a:off x="1882775" y="2086325"/>
            <a:ext cx="614400" cy="932400"/>
          </a:xfrm>
          <a:prstGeom prst="rect">
            <a:avLst/>
          </a:prstGeom>
          <a:solidFill>
            <a:srgbClr val="A6C31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0D0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563" name="Google Shape;1563;g2e3fd2adc42_0_172"/>
          <p:cNvCxnSpPr/>
          <p:nvPr/>
        </p:nvCxnSpPr>
        <p:spPr>
          <a:xfrm>
            <a:off x="874750" y="2544550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4" name="Google Shape;1564;g2e3fd2adc42_0_172"/>
          <p:cNvCxnSpPr/>
          <p:nvPr/>
        </p:nvCxnSpPr>
        <p:spPr>
          <a:xfrm>
            <a:off x="874750" y="2677688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5" name="Google Shape;1565;g2e3fd2adc42_0_172"/>
          <p:cNvCxnSpPr/>
          <p:nvPr/>
        </p:nvCxnSpPr>
        <p:spPr>
          <a:xfrm>
            <a:off x="874750" y="2821350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6" name="Google Shape;1566;g2e3fd2adc42_0_172"/>
          <p:cNvCxnSpPr/>
          <p:nvPr/>
        </p:nvCxnSpPr>
        <p:spPr>
          <a:xfrm>
            <a:off x="874750" y="2975263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7" name="Google Shape;1567;g2e3fd2adc42_0_172"/>
          <p:cNvCxnSpPr/>
          <p:nvPr/>
        </p:nvCxnSpPr>
        <p:spPr>
          <a:xfrm>
            <a:off x="1625150" y="1609213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8" name="Google Shape;1568;g2e3fd2adc42_0_172"/>
          <p:cNvCxnSpPr/>
          <p:nvPr/>
        </p:nvCxnSpPr>
        <p:spPr>
          <a:xfrm>
            <a:off x="1745088" y="16000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9" name="Google Shape;1569;g2e3fd2adc42_0_172"/>
          <p:cNvCxnSpPr/>
          <p:nvPr/>
        </p:nvCxnSpPr>
        <p:spPr>
          <a:xfrm>
            <a:off x="1882775" y="15957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0" name="Google Shape;1570;g2e3fd2adc42_0_172"/>
          <p:cNvCxnSpPr/>
          <p:nvPr/>
        </p:nvCxnSpPr>
        <p:spPr>
          <a:xfrm>
            <a:off x="2017638" y="16000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1" name="Google Shape;1571;g2e3fd2adc42_0_172"/>
          <p:cNvCxnSpPr/>
          <p:nvPr/>
        </p:nvCxnSpPr>
        <p:spPr>
          <a:xfrm>
            <a:off x="2181925" y="1609213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2" name="Google Shape;1572;g2e3fd2adc42_0_172"/>
          <p:cNvCxnSpPr/>
          <p:nvPr/>
        </p:nvCxnSpPr>
        <p:spPr>
          <a:xfrm>
            <a:off x="2330600" y="1609213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3" name="Google Shape;1573;g2e3fd2adc42_0_172"/>
          <p:cNvCxnSpPr/>
          <p:nvPr/>
        </p:nvCxnSpPr>
        <p:spPr>
          <a:xfrm>
            <a:off x="2514213" y="15957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4" name="Google Shape;1574;g2e3fd2adc42_0_172"/>
          <p:cNvSpPr txBox="1"/>
          <p:nvPr/>
        </p:nvSpPr>
        <p:spPr>
          <a:xfrm>
            <a:off x="1002600" y="1521750"/>
            <a:ext cx="861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1</a:t>
            </a:r>
            <a:endParaRPr sz="900"/>
          </a:p>
        </p:txBody>
      </p:sp>
      <p:sp>
        <p:nvSpPr>
          <p:cNvPr id="1575" name="Google Shape;1575;g2e3fd2adc42_0_172"/>
          <p:cNvSpPr txBox="1"/>
          <p:nvPr/>
        </p:nvSpPr>
        <p:spPr>
          <a:xfrm>
            <a:off x="1899925" y="1525250"/>
            <a:ext cx="501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8</a:t>
            </a:r>
            <a:endParaRPr sz="900"/>
          </a:p>
        </p:txBody>
      </p:sp>
      <p:sp>
        <p:nvSpPr>
          <p:cNvPr id="1576" name="Google Shape;1576;g2e3fd2adc42_0_172"/>
          <p:cNvSpPr/>
          <p:nvPr/>
        </p:nvSpPr>
        <p:spPr>
          <a:xfrm flipH="1">
            <a:off x="1197592" y="2001275"/>
            <a:ext cx="39600" cy="56100"/>
          </a:xfrm>
          <a:prstGeom prst="ellipse">
            <a:avLst/>
          </a:prstGeom>
          <a:solidFill>
            <a:srgbClr val="0D0D0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77" name="Google Shape;1577;g2e3fd2adc42_0_172"/>
          <p:cNvSpPr/>
          <p:nvPr/>
        </p:nvSpPr>
        <p:spPr>
          <a:xfrm flipH="1">
            <a:off x="1869617" y="1985863"/>
            <a:ext cx="39600" cy="56100"/>
          </a:xfrm>
          <a:prstGeom prst="ellipse">
            <a:avLst/>
          </a:prstGeom>
          <a:solidFill>
            <a:srgbClr val="A6C31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0D0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78" name="Google Shape;1578;g2e3fd2adc42_0_172"/>
          <p:cNvSpPr/>
          <p:nvPr/>
        </p:nvSpPr>
        <p:spPr>
          <a:xfrm flipH="1">
            <a:off x="1625142" y="2498525"/>
            <a:ext cx="39600" cy="561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79" name="Google Shape;1579;g2e3fd2adc42_0_172"/>
          <p:cNvSpPr/>
          <p:nvPr/>
        </p:nvSpPr>
        <p:spPr>
          <a:xfrm flipH="1">
            <a:off x="2181917" y="2498513"/>
            <a:ext cx="39600" cy="56100"/>
          </a:xfrm>
          <a:prstGeom prst="ellipse">
            <a:avLst/>
          </a:prstGeom>
          <a:solidFill>
            <a:srgbClr val="18803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8803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80" name="Google Shape;1580;g2e3fd2adc42_0_172"/>
          <p:cNvSpPr/>
          <p:nvPr/>
        </p:nvSpPr>
        <p:spPr>
          <a:xfrm rot="5400000">
            <a:off x="235625" y="2245480"/>
            <a:ext cx="4914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0A1A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81" name="Google Shape;1581;g2e3fd2adc42_0_172"/>
          <p:cNvSpPr/>
          <p:nvPr/>
        </p:nvSpPr>
        <p:spPr>
          <a:xfrm>
            <a:off x="1882775" y="1255975"/>
            <a:ext cx="2991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C31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82" name="Google Shape;1582;g2e3fd2adc42_0_172"/>
          <p:cNvSpPr txBox="1"/>
          <p:nvPr/>
        </p:nvSpPr>
        <p:spPr>
          <a:xfrm>
            <a:off x="1777338" y="1550650"/>
            <a:ext cx="732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7</a:t>
            </a:r>
            <a:endParaRPr sz="900"/>
          </a:p>
        </p:txBody>
      </p:sp>
      <p:sp>
        <p:nvSpPr>
          <p:cNvPr id="1583" name="Google Shape;1583;g2e3fd2adc42_0_172"/>
          <p:cNvSpPr txBox="1"/>
          <p:nvPr/>
        </p:nvSpPr>
        <p:spPr>
          <a:xfrm>
            <a:off x="4148800" y="1420850"/>
            <a:ext cx="4185600" cy="1985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if abs(dx) &gt; abs(dy):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if dx &gt; 0: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 return "derecha"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else: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 return "izquierda"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elif abs(dy) &gt; abs(dx):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if dy &gt; 0: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  return "abajo"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else: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  return "arriba"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else: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# En caso de igualdad exacta, se puede retornar un valor por defecto return "indeterminado"</a:t>
            </a:r>
            <a:endParaRPr sz="900"/>
          </a:p>
        </p:txBody>
      </p:sp>
      <p:sp>
        <p:nvSpPr>
          <p:cNvPr id="1584" name="Google Shape;1584;g2e3fd2adc42_0_172"/>
          <p:cNvSpPr txBox="1"/>
          <p:nvPr/>
        </p:nvSpPr>
        <p:spPr>
          <a:xfrm>
            <a:off x="4352025" y="3613988"/>
            <a:ext cx="3680400" cy="71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tenemos </a:t>
            </a:r>
            <a:r>
              <a:rPr b="1"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dx=9-5=4</a:t>
            </a: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, y </a:t>
            </a:r>
            <a:r>
              <a:rPr b="1"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dy=5-5=0</a:t>
            </a: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, en que parte cae?</a:t>
            </a:r>
            <a:endParaRPr i="0" sz="1100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85" name="Google Shape;1585;g2e3fd2adc42_0_172"/>
          <p:cNvSpPr txBox="1"/>
          <p:nvPr/>
        </p:nvSpPr>
        <p:spPr>
          <a:xfrm>
            <a:off x="2556325" y="660788"/>
            <a:ext cx="1437600" cy="3231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rgbClr val="50A14F"/>
                </a:solidFill>
              </a:rPr>
              <a:t>otro_punto</a:t>
            </a:r>
            <a:r>
              <a:rPr lang="es-MX" sz="900"/>
              <a:t>=(2,7)</a:t>
            </a:r>
            <a:endParaRPr sz="9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2e41a57d652_1_0"/>
          <p:cNvSpPr txBox="1"/>
          <p:nvPr/>
        </p:nvSpPr>
        <p:spPr>
          <a:xfrm>
            <a:off x="2061425" y="1550650"/>
            <a:ext cx="501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9</a:t>
            </a:r>
            <a:endParaRPr sz="900"/>
          </a:p>
        </p:txBody>
      </p:sp>
      <p:sp>
        <p:nvSpPr>
          <p:cNvPr id="1591" name="Google Shape;1591;g2e41a57d652_1_0"/>
          <p:cNvSpPr/>
          <p:nvPr/>
        </p:nvSpPr>
        <p:spPr>
          <a:xfrm>
            <a:off x="1882775" y="1389125"/>
            <a:ext cx="6648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C31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92" name="Google Shape;1592;g2e41a57d652_1_0"/>
          <p:cNvSpPr txBox="1"/>
          <p:nvPr/>
        </p:nvSpPr>
        <p:spPr>
          <a:xfrm>
            <a:off x="695775" y="2940025"/>
            <a:ext cx="732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8</a:t>
            </a:r>
            <a:endParaRPr sz="900"/>
          </a:p>
        </p:txBody>
      </p:sp>
      <p:sp>
        <p:nvSpPr>
          <p:cNvPr id="1593" name="Google Shape;1593;g2e41a57d652_1_0"/>
          <p:cNvSpPr txBox="1"/>
          <p:nvPr/>
        </p:nvSpPr>
        <p:spPr>
          <a:xfrm>
            <a:off x="707313" y="2540525"/>
            <a:ext cx="501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5</a:t>
            </a:r>
            <a:endParaRPr sz="900"/>
          </a:p>
        </p:txBody>
      </p:sp>
      <p:sp>
        <p:nvSpPr>
          <p:cNvPr id="1594" name="Google Shape;1594;g2e41a57d652_1_0"/>
          <p:cNvSpPr txBox="1"/>
          <p:nvPr/>
        </p:nvSpPr>
        <p:spPr>
          <a:xfrm>
            <a:off x="695775" y="2042775"/>
            <a:ext cx="732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2</a:t>
            </a:r>
            <a:endParaRPr sz="900"/>
          </a:p>
        </p:txBody>
      </p:sp>
      <p:sp>
        <p:nvSpPr>
          <p:cNvPr id="1595" name="Google Shape;1595;g2e41a57d652_1_0"/>
          <p:cNvSpPr txBox="1"/>
          <p:nvPr/>
        </p:nvSpPr>
        <p:spPr>
          <a:xfrm>
            <a:off x="2359575" y="1521750"/>
            <a:ext cx="3465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11</a:t>
            </a:r>
            <a:endParaRPr sz="900"/>
          </a:p>
        </p:txBody>
      </p:sp>
      <p:sp>
        <p:nvSpPr>
          <p:cNvPr id="1596" name="Google Shape;1596;g2e41a57d652_1_0"/>
          <p:cNvSpPr txBox="1"/>
          <p:nvPr/>
        </p:nvSpPr>
        <p:spPr>
          <a:xfrm>
            <a:off x="1501613" y="1550650"/>
            <a:ext cx="501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5</a:t>
            </a:r>
            <a:endParaRPr sz="900"/>
          </a:p>
        </p:txBody>
      </p:sp>
      <p:sp>
        <p:nvSpPr>
          <p:cNvPr id="1597" name="Google Shape;1597;g2e41a57d652_1_0"/>
          <p:cNvSpPr txBox="1"/>
          <p:nvPr/>
        </p:nvSpPr>
        <p:spPr>
          <a:xfrm>
            <a:off x="1139700" y="1525250"/>
            <a:ext cx="732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2</a:t>
            </a:r>
            <a:endParaRPr sz="900"/>
          </a:p>
        </p:txBody>
      </p:sp>
      <p:sp>
        <p:nvSpPr>
          <p:cNvPr id="1598" name="Google Shape;1598;g2e41a57d652_1_0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9" name="Google Shape;1599;g2e41a57d652_1_0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00" name="Google Shape;1600;g2e41a57d652_1_0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01" name="Google Shape;1601;g2e41a57d652_1_0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02" name="Google Shape;1602;g2e41a57d652_1_0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03" name="Google Shape;1603;g2e41a57d652_1_0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04" name="Google Shape;1604;g2e41a57d652_1_0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1605" name="Google Shape;1605;g2e41a57d652_1_0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Detectando colisiones dirección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06" name="Google Shape;1606;g2e41a57d652_1_0"/>
          <p:cNvCxnSpPr/>
          <p:nvPr/>
        </p:nvCxnSpPr>
        <p:spPr>
          <a:xfrm>
            <a:off x="935650" y="1404038"/>
            <a:ext cx="39600" cy="1893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7" name="Google Shape;1607;g2e41a57d652_1_0"/>
          <p:cNvCxnSpPr/>
          <p:nvPr/>
        </p:nvCxnSpPr>
        <p:spPr>
          <a:xfrm flipH="1" rot="10800000">
            <a:off x="663525" y="1684488"/>
            <a:ext cx="2271600" cy="8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8" name="Google Shape;1608;g2e41a57d652_1_0"/>
          <p:cNvCxnSpPr/>
          <p:nvPr/>
        </p:nvCxnSpPr>
        <p:spPr>
          <a:xfrm>
            <a:off x="869200" y="2054400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9" name="Google Shape;1609;g2e41a57d652_1_0"/>
          <p:cNvCxnSpPr/>
          <p:nvPr/>
        </p:nvCxnSpPr>
        <p:spPr>
          <a:xfrm>
            <a:off x="869200" y="1888563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0" name="Google Shape;1610;g2e41a57d652_1_0"/>
          <p:cNvCxnSpPr/>
          <p:nvPr/>
        </p:nvCxnSpPr>
        <p:spPr>
          <a:xfrm>
            <a:off x="869200" y="2227250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1" name="Google Shape;1611;g2e41a57d652_1_0"/>
          <p:cNvCxnSpPr/>
          <p:nvPr/>
        </p:nvCxnSpPr>
        <p:spPr>
          <a:xfrm>
            <a:off x="1127400" y="1609213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2" name="Google Shape;1612;g2e41a57d652_1_0"/>
          <p:cNvCxnSpPr/>
          <p:nvPr/>
        </p:nvCxnSpPr>
        <p:spPr>
          <a:xfrm>
            <a:off x="1237188" y="15957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3" name="Google Shape;1613;g2e41a57d652_1_0"/>
          <p:cNvCxnSpPr/>
          <p:nvPr/>
        </p:nvCxnSpPr>
        <p:spPr>
          <a:xfrm>
            <a:off x="1388263" y="1609213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4" name="Google Shape;1614;g2e41a57d652_1_0"/>
          <p:cNvCxnSpPr/>
          <p:nvPr/>
        </p:nvCxnSpPr>
        <p:spPr>
          <a:xfrm>
            <a:off x="1514063" y="15957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5" name="Google Shape;1615;g2e41a57d652_1_0"/>
          <p:cNvCxnSpPr/>
          <p:nvPr/>
        </p:nvCxnSpPr>
        <p:spPr>
          <a:xfrm>
            <a:off x="869200" y="2403963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6" name="Google Shape;1616;g2e41a57d652_1_0"/>
          <p:cNvSpPr txBox="1"/>
          <p:nvPr/>
        </p:nvSpPr>
        <p:spPr>
          <a:xfrm>
            <a:off x="2814275" y="1246588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endParaRPr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17" name="Google Shape;1617;g2e41a57d652_1_0"/>
          <p:cNvSpPr txBox="1"/>
          <p:nvPr/>
        </p:nvSpPr>
        <p:spPr>
          <a:xfrm>
            <a:off x="664900" y="3113413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y</a:t>
            </a:r>
            <a:endParaRPr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18" name="Google Shape;1618;g2e41a57d652_1_0"/>
          <p:cNvSpPr/>
          <p:nvPr/>
        </p:nvSpPr>
        <p:spPr>
          <a:xfrm flipH="1">
            <a:off x="1498492" y="2334413"/>
            <a:ext cx="39600" cy="56100"/>
          </a:xfrm>
          <a:prstGeom prst="ellipse">
            <a:avLst/>
          </a:prstGeom>
          <a:solidFill>
            <a:srgbClr val="0D0D0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19" name="Google Shape;1619;g2e41a57d652_1_0"/>
          <p:cNvSpPr txBox="1"/>
          <p:nvPr/>
        </p:nvSpPr>
        <p:spPr>
          <a:xfrm>
            <a:off x="628925" y="623825"/>
            <a:ext cx="1437600" cy="3231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punto=(2,2)</a:t>
            </a:r>
            <a:endParaRPr sz="900"/>
          </a:p>
        </p:txBody>
      </p:sp>
      <p:sp>
        <p:nvSpPr>
          <p:cNvPr id="1620" name="Google Shape;1620;g2e41a57d652_1_0"/>
          <p:cNvSpPr/>
          <p:nvPr/>
        </p:nvSpPr>
        <p:spPr>
          <a:xfrm>
            <a:off x="888925" y="1638763"/>
            <a:ext cx="86100" cy="1185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21" name="Google Shape;1621;g2e41a57d652_1_0"/>
          <p:cNvSpPr/>
          <p:nvPr/>
        </p:nvSpPr>
        <p:spPr>
          <a:xfrm rot="5400000">
            <a:off x="220625" y="2465686"/>
            <a:ext cx="9351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0A1A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22" name="Google Shape;1622;g2e41a57d652_1_0"/>
          <p:cNvSpPr txBox="1"/>
          <p:nvPr/>
        </p:nvSpPr>
        <p:spPr>
          <a:xfrm>
            <a:off x="664888" y="1248388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-y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23" name="Google Shape;1623;g2e41a57d652_1_0"/>
          <p:cNvSpPr txBox="1"/>
          <p:nvPr/>
        </p:nvSpPr>
        <p:spPr>
          <a:xfrm>
            <a:off x="561138" y="1465763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-x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624" name="Google Shape;1624;g2e41a57d652_1_0"/>
          <p:cNvCxnSpPr/>
          <p:nvPr/>
        </p:nvCxnSpPr>
        <p:spPr>
          <a:xfrm>
            <a:off x="975025" y="3181338"/>
            <a:ext cx="1828800" cy="14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5" name="Google Shape;1625;g2e41a57d652_1_0"/>
          <p:cNvCxnSpPr/>
          <p:nvPr/>
        </p:nvCxnSpPr>
        <p:spPr>
          <a:xfrm>
            <a:off x="2784838" y="1684488"/>
            <a:ext cx="18900" cy="1545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6" name="Google Shape;1626;g2e41a57d652_1_0"/>
          <p:cNvSpPr/>
          <p:nvPr/>
        </p:nvSpPr>
        <p:spPr>
          <a:xfrm>
            <a:off x="1237200" y="2042775"/>
            <a:ext cx="780300" cy="9324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27" name="Google Shape;1627;g2e41a57d652_1_0"/>
          <p:cNvSpPr txBox="1"/>
          <p:nvPr/>
        </p:nvSpPr>
        <p:spPr>
          <a:xfrm>
            <a:off x="3994863" y="849013"/>
            <a:ext cx="36804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cuerpo mario y fuego después  de la colisión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28" name="Google Shape;1628;g2e41a57d652_1_0"/>
          <p:cNvSpPr/>
          <p:nvPr/>
        </p:nvSpPr>
        <p:spPr>
          <a:xfrm>
            <a:off x="1882775" y="2086325"/>
            <a:ext cx="614400" cy="932400"/>
          </a:xfrm>
          <a:prstGeom prst="rect">
            <a:avLst/>
          </a:prstGeom>
          <a:solidFill>
            <a:srgbClr val="A6C31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0D0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629" name="Google Shape;1629;g2e41a57d652_1_0"/>
          <p:cNvCxnSpPr/>
          <p:nvPr/>
        </p:nvCxnSpPr>
        <p:spPr>
          <a:xfrm>
            <a:off x="874750" y="2544550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0" name="Google Shape;1630;g2e41a57d652_1_0"/>
          <p:cNvCxnSpPr/>
          <p:nvPr/>
        </p:nvCxnSpPr>
        <p:spPr>
          <a:xfrm>
            <a:off x="874750" y="2677688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1" name="Google Shape;1631;g2e41a57d652_1_0"/>
          <p:cNvCxnSpPr/>
          <p:nvPr/>
        </p:nvCxnSpPr>
        <p:spPr>
          <a:xfrm>
            <a:off x="874750" y="2821350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2" name="Google Shape;1632;g2e41a57d652_1_0"/>
          <p:cNvCxnSpPr/>
          <p:nvPr/>
        </p:nvCxnSpPr>
        <p:spPr>
          <a:xfrm>
            <a:off x="874750" y="2975263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3" name="Google Shape;1633;g2e41a57d652_1_0"/>
          <p:cNvCxnSpPr/>
          <p:nvPr/>
        </p:nvCxnSpPr>
        <p:spPr>
          <a:xfrm>
            <a:off x="1625150" y="1609213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4" name="Google Shape;1634;g2e41a57d652_1_0"/>
          <p:cNvCxnSpPr/>
          <p:nvPr/>
        </p:nvCxnSpPr>
        <p:spPr>
          <a:xfrm>
            <a:off x="1745088" y="16000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5" name="Google Shape;1635;g2e41a57d652_1_0"/>
          <p:cNvCxnSpPr/>
          <p:nvPr/>
        </p:nvCxnSpPr>
        <p:spPr>
          <a:xfrm>
            <a:off x="1882775" y="15957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6" name="Google Shape;1636;g2e41a57d652_1_0"/>
          <p:cNvCxnSpPr/>
          <p:nvPr/>
        </p:nvCxnSpPr>
        <p:spPr>
          <a:xfrm>
            <a:off x="2017638" y="16000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7" name="Google Shape;1637;g2e41a57d652_1_0"/>
          <p:cNvCxnSpPr/>
          <p:nvPr/>
        </p:nvCxnSpPr>
        <p:spPr>
          <a:xfrm>
            <a:off x="2181925" y="1609213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8" name="Google Shape;1638;g2e41a57d652_1_0"/>
          <p:cNvCxnSpPr/>
          <p:nvPr/>
        </p:nvCxnSpPr>
        <p:spPr>
          <a:xfrm>
            <a:off x="2330600" y="1609213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9" name="Google Shape;1639;g2e41a57d652_1_0"/>
          <p:cNvCxnSpPr/>
          <p:nvPr/>
        </p:nvCxnSpPr>
        <p:spPr>
          <a:xfrm>
            <a:off x="2514213" y="15957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0" name="Google Shape;1640;g2e41a57d652_1_0"/>
          <p:cNvSpPr txBox="1"/>
          <p:nvPr/>
        </p:nvSpPr>
        <p:spPr>
          <a:xfrm>
            <a:off x="1002600" y="1521750"/>
            <a:ext cx="861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1</a:t>
            </a:r>
            <a:endParaRPr sz="900"/>
          </a:p>
        </p:txBody>
      </p:sp>
      <p:sp>
        <p:nvSpPr>
          <p:cNvPr id="1641" name="Google Shape;1641;g2e41a57d652_1_0"/>
          <p:cNvSpPr txBox="1"/>
          <p:nvPr/>
        </p:nvSpPr>
        <p:spPr>
          <a:xfrm>
            <a:off x="1899925" y="1525250"/>
            <a:ext cx="501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8</a:t>
            </a:r>
            <a:endParaRPr sz="900"/>
          </a:p>
        </p:txBody>
      </p:sp>
      <p:sp>
        <p:nvSpPr>
          <p:cNvPr id="1642" name="Google Shape;1642;g2e41a57d652_1_0"/>
          <p:cNvSpPr/>
          <p:nvPr/>
        </p:nvSpPr>
        <p:spPr>
          <a:xfrm flipH="1">
            <a:off x="1197592" y="2001275"/>
            <a:ext cx="39600" cy="56100"/>
          </a:xfrm>
          <a:prstGeom prst="ellipse">
            <a:avLst/>
          </a:prstGeom>
          <a:solidFill>
            <a:srgbClr val="0D0D0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43" name="Google Shape;1643;g2e41a57d652_1_0"/>
          <p:cNvSpPr/>
          <p:nvPr/>
        </p:nvSpPr>
        <p:spPr>
          <a:xfrm flipH="1">
            <a:off x="1869617" y="1985863"/>
            <a:ext cx="39600" cy="56100"/>
          </a:xfrm>
          <a:prstGeom prst="ellipse">
            <a:avLst/>
          </a:prstGeom>
          <a:solidFill>
            <a:srgbClr val="A6C31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0D0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44" name="Google Shape;1644;g2e41a57d652_1_0"/>
          <p:cNvSpPr/>
          <p:nvPr/>
        </p:nvSpPr>
        <p:spPr>
          <a:xfrm flipH="1">
            <a:off x="1625142" y="2498525"/>
            <a:ext cx="39600" cy="561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45" name="Google Shape;1645;g2e41a57d652_1_0"/>
          <p:cNvSpPr/>
          <p:nvPr/>
        </p:nvSpPr>
        <p:spPr>
          <a:xfrm flipH="1">
            <a:off x="2181917" y="2498513"/>
            <a:ext cx="39600" cy="56100"/>
          </a:xfrm>
          <a:prstGeom prst="ellipse">
            <a:avLst/>
          </a:prstGeom>
          <a:solidFill>
            <a:srgbClr val="18803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8803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46" name="Google Shape;1646;g2e41a57d652_1_0"/>
          <p:cNvSpPr/>
          <p:nvPr/>
        </p:nvSpPr>
        <p:spPr>
          <a:xfrm rot="5400000">
            <a:off x="235625" y="2245480"/>
            <a:ext cx="4914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0A1A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47" name="Google Shape;1647;g2e41a57d652_1_0"/>
          <p:cNvSpPr/>
          <p:nvPr/>
        </p:nvSpPr>
        <p:spPr>
          <a:xfrm>
            <a:off x="1882775" y="1255975"/>
            <a:ext cx="2991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C31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48" name="Google Shape;1648;g2e41a57d652_1_0"/>
          <p:cNvSpPr txBox="1"/>
          <p:nvPr/>
        </p:nvSpPr>
        <p:spPr>
          <a:xfrm>
            <a:off x="1777338" y="1550650"/>
            <a:ext cx="732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7</a:t>
            </a:r>
            <a:endParaRPr sz="900"/>
          </a:p>
        </p:txBody>
      </p:sp>
      <p:sp>
        <p:nvSpPr>
          <p:cNvPr id="1649" name="Google Shape;1649;g2e41a57d652_1_0"/>
          <p:cNvSpPr txBox="1"/>
          <p:nvPr/>
        </p:nvSpPr>
        <p:spPr>
          <a:xfrm>
            <a:off x="4148800" y="1420850"/>
            <a:ext cx="4185600" cy="1985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if abs(dx) &gt; abs(dy):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if dx &gt; 0: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 return "derecha"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else: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 return "izquierda"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elif abs(dy) &gt; abs(dx):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if dy &gt; 0: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  return "abajo"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else: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  return "arriba"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else: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# En caso de igualdad exacta, se puede retornar un valor por defecto return "indeterminado"</a:t>
            </a:r>
            <a:endParaRPr sz="900"/>
          </a:p>
        </p:txBody>
      </p:sp>
      <p:sp>
        <p:nvSpPr>
          <p:cNvPr id="1650" name="Google Shape;1650;g2e41a57d652_1_0"/>
          <p:cNvSpPr txBox="1"/>
          <p:nvPr/>
        </p:nvSpPr>
        <p:spPr>
          <a:xfrm>
            <a:off x="4352025" y="3613988"/>
            <a:ext cx="3680400" cy="71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tenemos </a:t>
            </a:r>
            <a:r>
              <a:rPr b="1"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dx=9-5=4</a:t>
            </a: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, y </a:t>
            </a:r>
            <a:r>
              <a:rPr b="1"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dy=5-5=0</a:t>
            </a: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, en que parte cae?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a la derecha del cuerpo  color plomo.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51" name="Google Shape;1651;g2e41a57d652_1_0"/>
          <p:cNvSpPr txBox="1"/>
          <p:nvPr/>
        </p:nvSpPr>
        <p:spPr>
          <a:xfrm>
            <a:off x="2556325" y="660788"/>
            <a:ext cx="1437600" cy="3231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rgbClr val="50A14F"/>
                </a:solidFill>
              </a:rPr>
              <a:t>otro_punto</a:t>
            </a:r>
            <a:r>
              <a:rPr lang="es-MX" sz="900"/>
              <a:t>=(2,7)</a:t>
            </a:r>
            <a:endParaRPr sz="9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2e433dce413_1_0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7" name="Google Shape;1657;g2e433dce413_1_0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58" name="Google Shape;1658;g2e433dce413_1_0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59" name="Google Shape;1659;g2e433dce413_1_0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60" name="Google Shape;1660;g2e433dce413_1_0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61" name="Google Shape;1661;g2e433dce413_1_0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62" name="Google Shape;1662;g2e433dce413_1_0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1663" name="Google Shape;1663;g2e433dce413_1_0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Detectando colisiones dirección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g2e433dce413_1_0"/>
          <p:cNvSpPr txBox="1"/>
          <p:nvPr/>
        </p:nvSpPr>
        <p:spPr>
          <a:xfrm>
            <a:off x="214338" y="1088463"/>
            <a:ext cx="36804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que harias para que cuando mario colisione con el bloque desde abajo no pueda traspasarlo?</a:t>
            </a: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65" name="Google Shape;1665;g2e433dce413_1_0"/>
          <p:cNvSpPr txBox="1"/>
          <p:nvPr/>
        </p:nvSpPr>
        <p:spPr>
          <a:xfrm>
            <a:off x="4572000" y="600288"/>
            <a:ext cx="4185600" cy="2685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colisiona_con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otro_personaje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650">
              <a:solidFill>
                <a:srgbClr val="D1F1A9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hay_colision(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otro_personaje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endParaRPr sz="650">
              <a:solidFill>
                <a:srgbClr val="FFC58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abs(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dx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abs(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dy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dx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colision_con_parte_derecha(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otro_personaje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650">
              <a:solidFill>
                <a:srgbClr val="BBDA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colision_con_parte_izquierda(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otro_personaje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650">
              <a:solidFill>
                <a:srgbClr val="BBDA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elif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abs(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dy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abs(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dx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dy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colision_con_parte_abajo(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otro_personaje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650">
              <a:solidFill>
                <a:srgbClr val="BBDA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colision_con_parte_arriba(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otro_personaje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650">
              <a:solidFill>
                <a:srgbClr val="BBDA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</a:t>
            </a:r>
            <a:r>
              <a:rPr lang="es-MX" sz="650">
                <a:solidFill>
                  <a:srgbClr val="7285B7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# En caso de igualdad exacta, se puede retornar un valor por defecto</a:t>
            </a:r>
            <a:endParaRPr sz="650">
              <a:solidFill>
                <a:srgbClr val="7285B7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D1F1A9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"indeterminado"</a:t>
            </a:r>
            <a:endParaRPr sz="700"/>
          </a:p>
        </p:txBody>
      </p:sp>
      <p:sp>
        <p:nvSpPr>
          <p:cNvPr id="1666" name="Google Shape;1666;g2e433dce413_1_0"/>
          <p:cNvSpPr txBox="1"/>
          <p:nvPr/>
        </p:nvSpPr>
        <p:spPr>
          <a:xfrm>
            <a:off x="343625" y="1358763"/>
            <a:ext cx="3680400" cy="71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ya que tenemos la direccion, cuando colisione con un bloque lo que hacemos es actualizar la posicion de mario a la posicion y del bloque. Asi logramos que no lo traspase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67" name="Google Shape;1667;g2e433dce413_1_0"/>
          <p:cNvSpPr txBox="1"/>
          <p:nvPr/>
        </p:nvSpPr>
        <p:spPr>
          <a:xfrm>
            <a:off x="296899" y="2419961"/>
            <a:ext cx="3929700" cy="746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MX" sz="7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colision_con_parte_abajo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otro_personaje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7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7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otro_personaje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.tipo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s-MX" sz="750">
                <a:solidFill>
                  <a:srgbClr val="D1F1A9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"bloque"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7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posy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otro_personaje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.posy 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scale_alto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750">
              <a:solidFill>
                <a:srgbClr val="FFC58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EBBB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68" name="Google Shape;1668;g2e433dce413_1_0"/>
          <p:cNvSpPr txBox="1"/>
          <p:nvPr/>
        </p:nvSpPr>
        <p:spPr>
          <a:xfrm>
            <a:off x="296888" y="3375288"/>
            <a:ext cx="36804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mario redefine este metodo!</a:t>
            </a:r>
            <a:endParaRPr b="1" i="0" sz="1100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69" name="Google Shape;1669;g2e433dce413_1_0"/>
          <p:cNvSpPr txBox="1"/>
          <p:nvPr/>
        </p:nvSpPr>
        <p:spPr>
          <a:xfrm>
            <a:off x="4662325" y="3339313"/>
            <a:ext cx="4185600" cy="1421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5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5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hay_colision</a:t>
            </a: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MX" sz="5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5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otro_personaje</a:t>
            </a: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5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550">
                <a:solidFill>
                  <a:srgbClr val="D1F1A9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"""Verifica colisiones precisas usando la máscara y las posiciones."""</a:t>
            </a:r>
            <a:endParaRPr sz="550">
              <a:solidFill>
                <a:srgbClr val="D1F1A9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5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excepciones</a:t>
            </a:r>
            <a:r>
              <a:rPr lang="es-MX" sz="5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s-MX" sz="5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5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tipo</a:t>
            </a: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-MX" sz="550">
                <a:solidFill>
                  <a:srgbClr val="D1F1A9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"ventana"</a:t>
            </a: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5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endParaRPr sz="5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5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5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otro_personaje</a:t>
            </a: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.tipo  </a:t>
            </a:r>
            <a:r>
              <a:rPr lang="es-MX" sz="5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5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5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excepciones</a:t>
            </a: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:</a:t>
            </a:r>
            <a:endParaRPr sz="5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5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offset_x</a:t>
            </a: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5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5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otro_personaje</a:t>
            </a: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.posx </a:t>
            </a:r>
            <a:r>
              <a:rPr lang="es-MX" sz="5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5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5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posx</a:t>
            </a:r>
            <a:endParaRPr sz="550">
              <a:solidFill>
                <a:srgbClr val="FF9DA4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5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offset_y</a:t>
            </a: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5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5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otro_personaje</a:t>
            </a: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.posy </a:t>
            </a:r>
            <a:r>
              <a:rPr lang="es-MX" sz="5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5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5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posy</a:t>
            </a:r>
            <a:endParaRPr sz="550">
              <a:solidFill>
                <a:srgbClr val="FF9DA4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5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5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5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mascara</a:t>
            </a: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5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overlap(</a:t>
            </a:r>
            <a:r>
              <a:rPr lang="es-MX" sz="5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otro_personaje</a:t>
            </a:r>
            <a:r>
              <a:rPr lang="es-MX" sz="5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.mascara, (</a:t>
            </a:r>
            <a:r>
              <a:rPr lang="es-MX" sz="5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offset_x</a:t>
            </a:r>
            <a:r>
              <a:rPr lang="es-MX" sz="5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5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offset_y</a:t>
            </a:r>
            <a:r>
              <a:rPr lang="es-MX" sz="5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550">
              <a:solidFill>
                <a:srgbClr val="BBDA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5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5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5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5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endParaRPr sz="550">
              <a:solidFill>
                <a:srgbClr val="FFC58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670" name="Google Shape;1670;g2e433dce413_1_0"/>
          <p:cNvSpPr txBox="1"/>
          <p:nvPr/>
        </p:nvSpPr>
        <p:spPr>
          <a:xfrm>
            <a:off x="296900" y="682825"/>
            <a:ext cx="42354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9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Link: </a:t>
            </a:r>
            <a:r>
              <a:rPr b="1" lang="es-MX" sz="900" u="sng">
                <a:solidFill>
                  <a:schemeClr val="hlink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https://github.com/yussefomar/pygame/tree/main/parte2/monoV18</a:t>
            </a:r>
            <a:endParaRPr b="1" i="0" sz="9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2e433dce413_1_73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6" name="Google Shape;1676;g2e433dce413_1_73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77" name="Google Shape;1677;g2e433dce413_1_73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78" name="Google Shape;1678;g2e433dce413_1_73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79" name="Google Shape;1679;g2e433dce413_1_73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80" name="Google Shape;1680;g2e433dce413_1_73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81" name="Google Shape;1681;g2e433dce413_1_73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1682" name="Google Shape;1682;g2e433dce413_1_73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Detectando colisiones dirección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3" name="Google Shape;1683;g2e433dce413_1_73"/>
          <p:cNvSpPr txBox="1"/>
          <p:nvPr/>
        </p:nvSpPr>
        <p:spPr>
          <a:xfrm>
            <a:off x="296888" y="689388"/>
            <a:ext cx="36804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que harias para que cuando mario colisione con el bloque desde abajo no pueda traspasarlo? 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84" name="Google Shape;1684;g2e433dce413_1_73"/>
          <p:cNvSpPr txBox="1"/>
          <p:nvPr/>
        </p:nvSpPr>
        <p:spPr>
          <a:xfrm>
            <a:off x="343625" y="1358763"/>
            <a:ext cx="3680400" cy="71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ya que tenemos la direccion, cuando colisione con un bloque lo que hacemos es actualizar la posicion de mario a la posicion y del bloque. Asi logramos que no lo traspase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85" name="Google Shape;1685;g2e433dce413_1_73"/>
          <p:cNvSpPr txBox="1"/>
          <p:nvPr/>
        </p:nvSpPr>
        <p:spPr>
          <a:xfrm>
            <a:off x="296899" y="2419961"/>
            <a:ext cx="3929700" cy="746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MX" sz="7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colision_con_parte_abajo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otro_personaje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7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7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otro_personaje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.tipo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s-MX" sz="750">
                <a:solidFill>
                  <a:srgbClr val="D1F1A9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"bloque"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7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posy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otro_personaje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.posy 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scale_alto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750">
              <a:solidFill>
                <a:srgbClr val="FFC58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EBBB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86" name="Google Shape;1686;g2e433dce413_1_73"/>
          <p:cNvSpPr txBox="1"/>
          <p:nvPr/>
        </p:nvSpPr>
        <p:spPr>
          <a:xfrm>
            <a:off x="296888" y="3375288"/>
            <a:ext cx="36804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mario redefine este metodo!</a:t>
            </a:r>
            <a:endParaRPr b="1" i="0" sz="1100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87" name="Google Shape;1687;g2e433dce413_1_73" title="personaje2-bloquecolisionv18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9374" y="569475"/>
            <a:ext cx="3570836" cy="390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g3441c28a9d3_2_1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3" name="Google Shape;1693;g3441c28a9d3_2_1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94" name="Google Shape;1694;g3441c28a9d3_2_1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95" name="Google Shape;1695;g3441c28a9d3_2_1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96" name="Google Shape;1696;g3441c28a9d3_2_1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97" name="Google Shape;1697;g3441c28a9d3_2_1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98" name="Google Shape;1698;g3441c28a9d3_2_1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1699" name="Google Shape;1699;g3441c28a9d3_2_1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movimiento SALTO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0" name="Google Shape;1700;g3441c28a9d3_2_1"/>
          <p:cNvSpPr txBox="1"/>
          <p:nvPr/>
        </p:nvSpPr>
        <p:spPr>
          <a:xfrm>
            <a:off x="139125" y="964334"/>
            <a:ext cx="3680400" cy="556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cual seria la idea de un salto, que pasos </a:t>
            </a: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harías</a:t>
            </a: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? 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01" name="Google Shape;1701;g3441c28a9d3_2_1" title="1050cf81010c5e74c208b930cc5e9190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0700" y="569475"/>
            <a:ext cx="3017875" cy="343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2" name="Google Shape;1702;g3441c28a9d3_2_1"/>
          <p:cNvSpPr txBox="1"/>
          <p:nvPr/>
        </p:nvSpPr>
        <p:spPr>
          <a:xfrm>
            <a:off x="139125" y="600300"/>
            <a:ext cx="740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u="sng">
                <a:solidFill>
                  <a:schemeClr val="hlink"/>
                </a:solidFill>
                <a:hlinkClick r:id="rId4"/>
              </a:rPr>
              <a:t>https://github.com/yussefomar/pygame/tree/main/parte2/monoV19</a:t>
            </a:r>
            <a:endParaRPr sz="12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3441c28a9d3_2_19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8" name="Google Shape;1708;g3441c28a9d3_2_19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09" name="Google Shape;1709;g3441c28a9d3_2_19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10" name="Google Shape;1710;g3441c28a9d3_2_19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11" name="Google Shape;1711;g3441c28a9d3_2_19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12" name="Google Shape;1712;g3441c28a9d3_2_19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13" name="Google Shape;1713;g3441c28a9d3_2_19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1714" name="Google Shape;1714;g3441c28a9d3_2_19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movimiento SALTO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5" name="Google Shape;1715;g3441c28a9d3_2_19"/>
          <p:cNvSpPr txBox="1"/>
          <p:nvPr/>
        </p:nvSpPr>
        <p:spPr>
          <a:xfrm>
            <a:off x="296900" y="689409"/>
            <a:ext cx="3680400" cy="556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cual seria la idea de un salto, que pasos harías? 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16" name="Google Shape;1716;g3441c28a9d3_2_19"/>
          <p:cNvSpPr txBox="1"/>
          <p:nvPr/>
        </p:nvSpPr>
        <p:spPr>
          <a:xfrm>
            <a:off x="616650" y="1068945"/>
            <a:ext cx="3680400" cy="1903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1-cuando presione la tecla de arriba a su posicion del eje y  restarle una cierta cantidad( velocidad de salto)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2-La gravedad en </a:t>
            </a: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términos</a:t>
            </a: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newtoneanos seria un fuerza en sentido al centro de la tierra que hace que los cuerpos toquen la tierra, osea el piso.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3-  la velocidad de salto se va a reducir gracias a esta fuerza gravedad( esta </a:t>
            </a: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magnitud</a:t>
            </a: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será</a:t>
            </a: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positiva para oponer a la </a:t>
            </a: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velocidad</a:t>
            </a: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de salto negativa ) hasta terminar en el suelo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17" name="Google Shape;1717;g3441c28a9d3_2_19" title="1050cf81010c5e74c208b930cc5e9190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2400" y="552075"/>
            <a:ext cx="2726758" cy="310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8" name="Google Shape;1718;g3441c28a9d3_2_19" title="R (3)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1332" y="2972746"/>
            <a:ext cx="2320142" cy="143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64810ec42_0_3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g3164810ec42_0_3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g3164810ec42_0_3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" name="Google Shape;127;g3164810ec42_0_3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" name="Google Shape;128;g3164810ec42_0_3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9" name="Google Shape;129;g3164810ec42_0_3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0" name="Google Shape;130;g3164810ec42_0_3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27"/>
              </a:srgbClr>
            </a:outerShdw>
          </a:effectLst>
        </p:spPr>
      </p:cxnSp>
      <p:sp>
        <p:nvSpPr>
          <p:cNvPr id="131" name="Google Shape;131;g3164810ec42_0_3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subSuperficie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g3164810ec42_0_3"/>
          <p:cNvSpPr txBox="1"/>
          <p:nvPr/>
        </p:nvSpPr>
        <p:spPr>
          <a:xfrm>
            <a:off x="447850" y="3204500"/>
            <a:ext cx="35094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Cuadros de animación( frame )</a:t>
            </a:r>
            <a:endParaRPr b="0" i="0" sz="18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3" name="Google Shape;133;g3164810ec42_0_3"/>
          <p:cNvSpPr txBox="1"/>
          <p:nvPr/>
        </p:nvSpPr>
        <p:spPr>
          <a:xfrm>
            <a:off x="416950" y="3641025"/>
            <a:ext cx="4188300" cy="66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Imágenes dentro de la hoja de sprites que forman una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animación cuando se muestran en secuencia.</a:t>
            </a:r>
            <a:endParaRPr b="0" i="0" sz="1200" u="none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4" name="Google Shape;134;g3164810ec42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8101" y="682725"/>
            <a:ext cx="2377244" cy="2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3164810ec42_0_3"/>
          <p:cNvSpPr txBox="1"/>
          <p:nvPr/>
        </p:nvSpPr>
        <p:spPr>
          <a:xfrm>
            <a:off x="516700" y="1595475"/>
            <a:ext cx="39888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Hoja de Sprites</a:t>
            </a:r>
            <a:endParaRPr b="0" i="0" sz="18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" name="Google Shape;136;g3164810ec42_0_3"/>
          <p:cNvSpPr txBox="1"/>
          <p:nvPr/>
        </p:nvSpPr>
        <p:spPr>
          <a:xfrm>
            <a:off x="516688" y="2087525"/>
            <a:ext cx="4914900" cy="104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Imagen que contiene múltiples sprites organizados en una cuadrícula.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Se utiliza para optimizar la carga de gráficos y facilitar animaciones. En lugar de cargar múltiples archivos de imagen, se usa una sola imagen y se extraen diferentes secciones para mostrar distintos estados o movimientos de un personaje u objeto.</a:t>
            </a:r>
            <a:endParaRPr b="0" i="0" sz="1200" u="none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7" name="Google Shape;137;g3164810ec42_0_3"/>
          <p:cNvSpPr txBox="1"/>
          <p:nvPr/>
        </p:nvSpPr>
        <p:spPr>
          <a:xfrm>
            <a:off x="4883075" y="4189473"/>
            <a:ext cx="4188300" cy="58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qué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es esto? un sprite?, hoja de sprites? cuadros de 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animación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endParaRPr b="0" i="0" sz="1200" u="none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8" name="Google Shape;138;g3164810ec42_0_3"/>
          <p:cNvSpPr txBox="1"/>
          <p:nvPr/>
        </p:nvSpPr>
        <p:spPr>
          <a:xfrm>
            <a:off x="330463" y="1023300"/>
            <a:ext cx="5076300" cy="66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/>
              <a:t>Puede ser una sola imagen o una parte extraída de una </a:t>
            </a:r>
            <a:r>
              <a:rPr b="1" lang="es-MX" sz="1100"/>
              <a:t>hoja de sprites</a:t>
            </a:r>
            <a:r>
              <a:rPr lang="es-MX" sz="1100"/>
              <a:t> (imagen grande con varias sub-imágenes).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9" name="Google Shape;139;g3164810ec42_0_3"/>
          <p:cNvSpPr txBox="1"/>
          <p:nvPr/>
        </p:nvSpPr>
        <p:spPr>
          <a:xfrm>
            <a:off x="491888" y="600288"/>
            <a:ext cx="39888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Sprite</a:t>
            </a:r>
            <a:endParaRPr b="0" i="0" sz="18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0" name="Google Shape;140;g3164810ec42_0_3"/>
          <p:cNvPicPr preferRelativeResize="0"/>
          <p:nvPr/>
        </p:nvPicPr>
        <p:blipFill rotWithShape="1">
          <a:blip r:embed="rId3">
            <a:alphaModFix/>
          </a:blip>
          <a:srcRect b="64224" l="0" r="65154" t="30257"/>
          <a:stretch/>
        </p:blipFill>
        <p:spPr>
          <a:xfrm>
            <a:off x="5545238" y="3270474"/>
            <a:ext cx="2588864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3164810ec42_0_3"/>
          <p:cNvPicPr preferRelativeResize="0"/>
          <p:nvPr/>
        </p:nvPicPr>
        <p:blipFill rotWithShape="1">
          <a:blip r:embed="rId3">
            <a:alphaModFix/>
          </a:blip>
          <a:srcRect b="65205" l="2788" r="94528" t="30257"/>
          <a:stretch/>
        </p:blipFill>
        <p:spPr>
          <a:xfrm>
            <a:off x="6515300" y="3828525"/>
            <a:ext cx="199349" cy="347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3441c28a9d3_2_36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4" name="Google Shape;1724;g3441c28a9d3_2_36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25" name="Google Shape;1725;g3441c28a9d3_2_36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26" name="Google Shape;1726;g3441c28a9d3_2_36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27" name="Google Shape;1727;g3441c28a9d3_2_36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28" name="Google Shape;1728;g3441c28a9d3_2_36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29" name="Google Shape;1729;g3441c28a9d3_2_36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1730" name="Google Shape;1730;g3441c28a9d3_2_36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movimiento SALTO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1" name="Google Shape;1731;g3441c28a9d3_2_36"/>
          <p:cNvSpPr txBox="1"/>
          <p:nvPr/>
        </p:nvSpPr>
        <p:spPr>
          <a:xfrm>
            <a:off x="296900" y="689409"/>
            <a:ext cx="3680400" cy="556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cual seria la idea de un salto, que pasos harías? 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2" name="Google Shape;1732;g3441c28a9d3_2_36"/>
          <p:cNvSpPr txBox="1"/>
          <p:nvPr/>
        </p:nvSpPr>
        <p:spPr>
          <a:xfrm>
            <a:off x="616650" y="1068945"/>
            <a:ext cx="3680400" cy="1903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1-cuando presione la tecla de arriba a su posicion del eje y  restarle una cierta cantidad( velocidad de salto)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2-La gravedad en términos newtoneanos seria un fuerza en sentido al centro de la tierra que hace que los cuerpos toquen la tierra, osea el piso.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3-  la velocidad de salto se va a reducir gracias a esta fuerza gravedad( esta magnitud será positiva para oponer a la velocidad de salto negativa ) hasta terminar en el suelo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33" name="Google Shape;1733;g3441c28a9d3_2_36" title="R (3)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332" y="2972746"/>
            <a:ext cx="2320142" cy="143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4" name="Google Shape;1734;g3441c28a9d3_2_36"/>
          <p:cNvSpPr txBox="1"/>
          <p:nvPr/>
        </p:nvSpPr>
        <p:spPr>
          <a:xfrm>
            <a:off x="4774574" y="989161"/>
            <a:ext cx="3929700" cy="1069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teclas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s-MX" sz="750">
                <a:solidFill>
                  <a:srgbClr val="FFEEAD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pygame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K_UP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saltando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7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saltando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750">
              <a:solidFill>
                <a:srgbClr val="FFC58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jump_velocity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-MX" sz="750">
                <a:solidFill>
                  <a:srgbClr val="7285B7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# Velocidad inicial negativa para subir</a:t>
            </a:r>
            <a:endParaRPr sz="750">
              <a:solidFill>
                <a:srgbClr val="7285B7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animacion_actual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D1F1A9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"golpe"</a:t>
            </a:r>
            <a:endParaRPr sz="750">
              <a:solidFill>
                <a:srgbClr val="D1F1A9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en_movimiento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650">
              <a:solidFill>
                <a:srgbClr val="EBBB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35" name="Google Shape;1735;g3441c28a9d3_2_36"/>
          <p:cNvSpPr txBox="1"/>
          <p:nvPr/>
        </p:nvSpPr>
        <p:spPr>
          <a:xfrm>
            <a:off x="4774575" y="2294550"/>
            <a:ext cx="4187700" cy="1069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7285B7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# Actualizar la física del salto si se está saltando</a:t>
            </a:r>
            <a:endParaRPr sz="750">
              <a:solidFill>
                <a:srgbClr val="7285B7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7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saltando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7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posy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 self.posy +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jump_velocity</a:t>
            </a:r>
            <a:endParaRPr sz="750">
              <a:solidFill>
                <a:srgbClr val="FF9DA4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jump_velocity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jump_velocity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gravity</a:t>
            </a:r>
            <a:endParaRPr sz="750">
              <a:solidFill>
                <a:srgbClr val="FF9DA4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en_movimiento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750">
              <a:solidFill>
                <a:srgbClr val="FFC58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EBBB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36" name="Google Shape;1736;g3441c28a9d3_2_36"/>
          <p:cNvSpPr txBox="1"/>
          <p:nvPr/>
        </p:nvSpPr>
        <p:spPr>
          <a:xfrm>
            <a:off x="4828499" y="3677536"/>
            <a:ext cx="3929700" cy="1069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MX" sz="7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colision_con_parte_abajo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otro_personaje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7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7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otro_personaje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.tipo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s-MX" sz="750">
                <a:solidFill>
                  <a:srgbClr val="D1F1A9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"bloque"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7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posy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otro_personaje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.posy  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scale_alto</a:t>
            </a:r>
            <a:endParaRPr sz="750">
              <a:solidFill>
                <a:srgbClr val="FF9DA4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saltando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endParaRPr sz="750">
              <a:solidFill>
                <a:srgbClr val="FFC58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jump_velocity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750">
              <a:solidFill>
                <a:srgbClr val="FFC58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animacion_actual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D1F1A9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"reposo"</a:t>
            </a:r>
            <a:endParaRPr sz="750">
              <a:solidFill>
                <a:srgbClr val="EBBB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37" name="Google Shape;1737;g3441c28a9d3_2_36"/>
          <p:cNvSpPr txBox="1"/>
          <p:nvPr/>
        </p:nvSpPr>
        <p:spPr>
          <a:xfrm>
            <a:off x="5135525" y="689400"/>
            <a:ext cx="1099800" cy="33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uno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8" name="Google Shape;1738;g3441c28a9d3_2_36"/>
          <p:cNvSpPr txBox="1"/>
          <p:nvPr/>
        </p:nvSpPr>
        <p:spPr>
          <a:xfrm>
            <a:off x="5415500" y="2058950"/>
            <a:ext cx="1099800" cy="33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dos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9" name="Google Shape;1739;g3441c28a9d3_2_36"/>
          <p:cNvSpPr txBox="1"/>
          <p:nvPr/>
        </p:nvSpPr>
        <p:spPr>
          <a:xfrm>
            <a:off x="5825075" y="3428500"/>
            <a:ext cx="1099800" cy="33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tres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3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g3441c28a9d3_2_64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5" name="Google Shape;1745;g3441c28a9d3_2_64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6" name="Google Shape;1746;g3441c28a9d3_2_64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7" name="Google Shape;1747;g3441c28a9d3_2_64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8" name="Google Shape;1748;g3441c28a9d3_2_64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9" name="Google Shape;1749;g3441c28a9d3_2_64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50" name="Google Shape;1750;g3441c28a9d3_2_64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1751" name="Google Shape;1751;g3441c28a9d3_2_64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Mejorando movimiento con dos teclas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2" name="Google Shape;1752;g3441c28a9d3_2_64"/>
          <p:cNvSpPr txBox="1"/>
          <p:nvPr/>
        </p:nvSpPr>
        <p:spPr>
          <a:xfrm>
            <a:off x="296900" y="689409"/>
            <a:ext cx="3680400" cy="556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cual seria la idea de un salto, que pasos harías? 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53" name="Google Shape;1753;g3441c28a9d3_2_64"/>
          <p:cNvSpPr txBox="1"/>
          <p:nvPr/>
        </p:nvSpPr>
        <p:spPr>
          <a:xfrm>
            <a:off x="616650" y="1068945"/>
            <a:ext cx="3680400" cy="1903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la idea es lograr que el movimiento_x y movimiento_y sean independientes para poder lograr ejemplo el salto menor a 90 grados, </a:t>
            </a: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también</a:t>
            </a: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nos evitamos problemas como los que </a:t>
            </a: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mostré</a:t>
            </a: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hace un rato.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54" name="Google Shape;1754;g3441c28a9d3_2_64"/>
          <p:cNvSpPr txBox="1"/>
          <p:nvPr/>
        </p:nvSpPr>
        <p:spPr>
          <a:xfrm>
            <a:off x="5135525" y="689400"/>
            <a:ext cx="3290100" cy="60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que pasa cuando presiono el pedal y </a:t>
            </a:r>
            <a:r>
              <a:rPr b="1"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qué</a:t>
            </a:r>
            <a:r>
              <a:rPr b="1"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pasa cuando lo suelto, siempre pensando en velocidad constante?</a:t>
            </a:r>
            <a:endParaRPr b="1" i="0" sz="1100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55" name="Google Shape;1755;g3441c28a9d3_2_64" title="head_to_tail_method.es_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388" y="2311949"/>
            <a:ext cx="2152526" cy="201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6" name="Google Shape;1756;g3441c28a9d3_2_64" title="OIP (60)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9700" y="1586488"/>
            <a:ext cx="4542151" cy="25538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7" name="Google Shape;1757;g3441c28a9d3_2_64"/>
          <p:cNvSpPr txBox="1"/>
          <p:nvPr/>
        </p:nvSpPr>
        <p:spPr>
          <a:xfrm>
            <a:off x="368350" y="488025"/>
            <a:ext cx="643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u="sng">
                <a:solidFill>
                  <a:schemeClr val="hlink"/>
                </a:solidFill>
                <a:hlinkClick r:id="rId5"/>
              </a:rPr>
              <a:t>https://github.com/yussefomar/pygame/tree/main/parte2/monoV20</a:t>
            </a:r>
            <a:endParaRPr sz="12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g3441c28a9d3_2_86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3" name="Google Shape;1763;g3441c28a9d3_2_86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64" name="Google Shape;1764;g3441c28a9d3_2_86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65" name="Google Shape;1765;g3441c28a9d3_2_86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66" name="Google Shape;1766;g3441c28a9d3_2_86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67" name="Google Shape;1767;g3441c28a9d3_2_86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8" name="Google Shape;1768;g3441c28a9d3_2_86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1769" name="Google Shape;1769;g3441c28a9d3_2_86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Mejorando movimiento con dos teclas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0" name="Google Shape;1770;g3441c28a9d3_2_86"/>
          <p:cNvSpPr txBox="1"/>
          <p:nvPr/>
        </p:nvSpPr>
        <p:spPr>
          <a:xfrm>
            <a:off x="470900" y="751450"/>
            <a:ext cx="3290100" cy="60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que pasa cuando presiono el pedal y qué pasa cuando lo suelto, siempre pensando en velocidad constante?</a:t>
            </a:r>
            <a:endParaRPr b="1" i="0" sz="1100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71" name="Google Shape;1771;g3441c28a9d3_2_86" title="OIP (60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8025" y="715673"/>
            <a:ext cx="3982850" cy="223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g3441c28a9d3_2_86"/>
          <p:cNvSpPr txBox="1"/>
          <p:nvPr/>
        </p:nvSpPr>
        <p:spPr>
          <a:xfrm>
            <a:off x="652125" y="1459123"/>
            <a:ext cx="3680400" cy="123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cuando presiono el pedal , la velocidad se activa ejemplo a 10 y por lo tanto por nuestra formula posx= posx + velocidad_x entonces aumenta su posicion_x , 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-cuando dejo de presionar el pedal lo que pasa es que velocidad_x=0 entonces posx=pos_x , osea no varia su velocidad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g3441c28a9d3_2_125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8" name="Google Shape;1778;g3441c28a9d3_2_125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79" name="Google Shape;1779;g3441c28a9d3_2_125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80" name="Google Shape;1780;g3441c28a9d3_2_125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81" name="Google Shape;1781;g3441c28a9d3_2_125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82" name="Google Shape;1782;g3441c28a9d3_2_125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83" name="Google Shape;1783;g3441c28a9d3_2_125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1784" name="Google Shape;1784;g3441c28a9d3_2_125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Mejorando movimiento con dos teclas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5" name="Google Shape;1785;g3441c28a9d3_2_125"/>
          <p:cNvSpPr txBox="1"/>
          <p:nvPr/>
        </p:nvSpPr>
        <p:spPr>
          <a:xfrm>
            <a:off x="470900" y="751450"/>
            <a:ext cx="7112100" cy="60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que pasa cuando presiono el pedal y qué pasa cuando lo suelto, siempre pensando en velocidad constante?</a:t>
            </a:r>
            <a:endParaRPr b="1" i="0" sz="1100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86" name="Google Shape;1786;g3441c28a9d3_2_125"/>
          <p:cNvSpPr txBox="1"/>
          <p:nvPr/>
        </p:nvSpPr>
        <p:spPr>
          <a:xfrm>
            <a:off x="4475625" y="1410513"/>
            <a:ext cx="2959200" cy="3086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evento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EEAD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pygame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EEAD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event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get()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evento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EEAD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pygame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QUIT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-MX" sz="650">
                <a:solidFill>
                  <a:srgbClr val="FFEEAD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pygame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quit()</a:t>
            </a:r>
            <a:endParaRPr sz="650">
              <a:solidFill>
                <a:srgbClr val="BBDA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quit()</a:t>
            </a:r>
            <a:endParaRPr sz="650">
              <a:solidFill>
                <a:srgbClr val="BBDA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elif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evento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EEAD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pygame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KEYDOWN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evento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.key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EEAD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pygame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K_RIGHT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aumevelocidadXRight()</a:t>
            </a:r>
            <a:endParaRPr sz="650">
              <a:solidFill>
                <a:srgbClr val="BBDA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elif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evento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.key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EEAD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pygame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K_LEFT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aumevelocidadXLeft()</a:t>
            </a:r>
            <a:endParaRPr sz="650">
              <a:solidFill>
                <a:srgbClr val="BBDA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elif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evento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.key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EEAD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pygame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K_DOWN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aumevelocidadYDown()</a:t>
            </a:r>
            <a:endParaRPr sz="650">
              <a:solidFill>
                <a:srgbClr val="BBDA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elif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evento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.key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EEAD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pygame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K_UP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aumevelocidadYUp()</a:t>
            </a:r>
            <a:endParaRPr sz="650">
              <a:solidFill>
                <a:srgbClr val="BBDA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elif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evento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EEAD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pygame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KEYUP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evento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.key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EEAD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pygame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K_RIGHT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dismivelocidadXRight()</a:t>
            </a:r>
            <a:endParaRPr sz="650">
              <a:solidFill>
                <a:srgbClr val="BBDA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elif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evento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.key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EEAD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pygame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K_LEFT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dismivelocidadXLeft()</a:t>
            </a:r>
            <a:endParaRPr sz="650">
              <a:solidFill>
                <a:srgbClr val="BBDA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elif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evento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.key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EEAD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pygame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K_DOWN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dismivelocidadYDown()</a:t>
            </a:r>
            <a:endParaRPr sz="650">
              <a:solidFill>
                <a:srgbClr val="BBDA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elif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evento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.key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EEAD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pygame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K_UP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dismivelocidadYUp()</a:t>
            </a:r>
            <a:endParaRPr sz="750">
              <a:solidFill>
                <a:srgbClr val="EBBB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87" name="Google Shape;1787;g3441c28a9d3_2_125"/>
          <p:cNvSpPr txBox="1"/>
          <p:nvPr/>
        </p:nvSpPr>
        <p:spPr>
          <a:xfrm>
            <a:off x="296900" y="1287500"/>
            <a:ext cx="2959200" cy="1018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s-MX" sz="70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0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aumevelocidadXRight</a:t>
            </a:r>
            <a:r>
              <a:rPr lang="es-MX" sz="70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MX" sz="70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70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70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70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70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70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velocidad_x</a:t>
            </a:r>
            <a:r>
              <a:rPr lang="es-MX" sz="70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0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70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0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70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70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velocidad</a:t>
            </a:r>
            <a:endParaRPr sz="700">
              <a:solidFill>
                <a:srgbClr val="FF9DA4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70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MX" sz="70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0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70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70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animacion_actual</a:t>
            </a:r>
            <a:r>
              <a:rPr lang="es-MX" sz="70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0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!=</a:t>
            </a:r>
            <a:r>
              <a:rPr lang="es-MX" sz="70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00">
                <a:solidFill>
                  <a:srgbClr val="D1F1A9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"derecha"</a:t>
            </a:r>
            <a:r>
              <a:rPr lang="es-MX" sz="70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70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70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70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70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animacion_actual</a:t>
            </a:r>
            <a:r>
              <a:rPr lang="es-MX" sz="70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0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70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00">
                <a:solidFill>
                  <a:srgbClr val="D1F1A9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"derecha"</a:t>
            </a:r>
            <a:endParaRPr sz="700">
              <a:solidFill>
                <a:srgbClr val="D1F1A9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70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70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70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lang="es-MX" sz="70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0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70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0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700">
              <a:solidFill>
                <a:srgbClr val="FFC58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EBBB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88" name="Google Shape;1788;g3441c28a9d3_2_125"/>
          <p:cNvSpPr txBox="1"/>
          <p:nvPr/>
        </p:nvSpPr>
        <p:spPr>
          <a:xfrm>
            <a:off x="296900" y="2416238"/>
            <a:ext cx="2959200" cy="843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dismivelocidadXRight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velocidad_x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velocidad_x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650">
              <a:solidFill>
                <a:srgbClr val="FFC58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EBBB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EBBB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g3441c28a9d3_2_103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4" name="Google Shape;1794;g3441c28a9d3_2_103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95" name="Google Shape;1795;g3441c28a9d3_2_103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96" name="Google Shape;1796;g3441c28a9d3_2_103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97" name="Google Shape;1797;g3441c28a9d3_2_103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98" name="Google Shape;1798;g3441c28a9d3_2_103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99" name="Google Shape;1799;g3441c28a9d3_2_103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1800" name="Google Shape;1800;g3441c28a9d3_2_103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Mejorando movimiento con dos teclas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1" name="Google Shape;1801;g3441c28a9d3_2_103"/>
          <p:cNvSpPr txBox="1"/>
          <p:nvPr/>
        </p:nvSpPr>
        <p:spPr>
          <a:xfrm>
            <a:off x="462025" y="829000"/>
            <a:ext cx="4700100" cy="60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que pasa cuando presiono el pedal y qué pasa cuando lo suelto,</a:t>
            </a:r>
            <a:endParaRPr b="1"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siempre pensando en velocidad constante?</a:t>
            </a:r>
            <a:endParaRPr b="1" i="0" sz="1100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02" name="Google Shape;1802;g3441c28a9d3_2_103"/>
          <p:cNvSpPr txBox="1"/>
          <p:nvPr/>
        </p:nvSpPr>
        <p:spPr>
          <a:xfrm>
            <a:off x="5277400" y="672725"/>
            <a:ext cx="3761700" cy="4163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actualizar_posicion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7285B7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# Primero, procesar eventos para controlar a Mario</a:t>
            </a:r>
            <a:endParaRPr sz="650">
              <a:solidFill>
                <a:srgbClr val="7285B7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procesar_eventos()</a:t>
            </a:r>
            <a:endParaRPr sz="650">
              <a:solidFill>
                <a:srgbClr val="BBDA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7285B7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# Actualizar la posición horizontal con la velocidad actual</a:t>
            </a:r>
            <a:endParaRPr sz="650">
              <a:solidFill>
                <a:srgbClr val="7285B7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posx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+=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velocidad_x</a:t>
            </a:r>
            <a:endParaRPr sz="650">
              <a:solidFill>
                <a:srgbClr val="FF9DA4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7285B7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# Actualizar la posición vertical:</a:t>
            </a:r>
            <a:endParaRPr sz="650">
              <a:solidFill>
                <a:srgbClr val="7285B7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7285B7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# Si se está saltando, aplicar la física del salto</a:t>
            </a:r>
            <a:endParaRPr sz="650">
              <a:solidFill>
                <a:srgbClr val="7285B7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saltando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posy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+=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jump_velocity</a:t>
            </a:r>
            <a:endParaRPr sz="650">
              <a:solidFill>
                <a:srgbClr val="FF9DA4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jump_velocity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+=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gravity</a:t>
            </a:r>
            <a:endParaRPr sz="650">
              <a:solidFill>
                <a:srgbClr val="FF9DA4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650">
                <a:solidFill>
                  <a:srgbClr val="7285B7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# Aquí se podría detectar colisión con el suelo para terminar el salto</a:t>
            </a:r>
            <a:endParaRPr sz="650">
              <a:solidFill>
                <a:srgbClr val="7285B7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posy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+=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velocidad_y</a:t>
            </a:r>
            <a:endParaRPr sz="650">
              <a:solidFill>
                <a:srgbClr val="FF9DA4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7285B7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saltando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velocidad_x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velocidad_y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animacion_actual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!=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D1F1A9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"reposo"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animacion_actual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D1F1A9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"reposo"</a:t>
            </a:r>
            <a:endParaRPr sz="650">
              <a:solidFill>
                <a:srgbClr val="D1F1A9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650">
              <a:solidFill>
                <a:srgbClr val="FFC58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7285B7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# Actualizar el frame de la animación y la máscara para colisiones</a:t>
            </a:r>
            <a:endParaRPr sz="650">
              <a:solidFill>
                <a:srgbClr val="7285B7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actualizar_frame()</a:t>
            </a:r>
            <a:endParaRPr sz="650">
              <a:solidFill>
                <a:srgbClr val="BBDA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actualizar_mask()</a:t>
            </a:r>
            <a:endParaRPr sz="650">
              <a:solidFill>
                <a:srgbClr val="BBDA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EBBB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3441c28a9d3_2_141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8" name="Google Shape;1808;g3441c28a9d3_2_141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09" name="Google Shape;1809;g3441c28a9d3_2_141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10" name="Google Shape;1810;g3441c28a9d3_2_141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11" name="Google Shape;1811;g3441c28a9d3_2_141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12" name="Google Shape;1812;g3441c28a9d3_2_141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13" name="Google Shape;1813;g3441c28a9d3_2_141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1814" name="Google Shape;1814;g3441c28a9d3_2_141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Mejorando movimiento con dos teclas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5" name="Google Shape;1815;g3441c28a9d3_2_141"/>
          <p:cNvSpPr txBox="1"/>
          <p:nvPr/>
        </p:nvSpPr>
        <p:spPr>
          <a:xfrm>
            <a:off x="462025" y="829000"/>
            <a:ext cx="4700100" cy="60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que pasa cuando presiono el pedal y qué pasa cuando lo suelto,</a:t>
            </a:r>
            <a:endParaRPr b="1"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siempre pensando en velocidad constante?</a:t>
            </a:r>
            <a:endParaRPr b="1" i="0" sz="1100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16" name="Google Shape;1816;g3441c28a9d3_2_141"/>
          <p:cNvSpPr txBox="1"/>
          <p:nvPr/>
        </p:nvSpPr>
        <p:spPr>
          <a:xfrm>
            <a:off x="5277400" y="672725"/>
            <a:ext cx="3761700" cy="4163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actualizar_posicion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7285B7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# Primero, procesar eventos para controlar a Mario</a:t>
            </a:r>
            <a:endParaRPr sz="650">
              <a:solidFill>
                <a:srgbClr val="7285B7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procesar_eventos()</a:t>
            </a:r>
            <a:endParaRPr sz="650">
              <a:solidFill>
                <a:srgbClr val="BBDA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7285B7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# Actualizar la posición horizontal con la velocidad actual</a:t>
            </a:r>
            <a:endParaRPr sz="650">
              <a:solidFill>
                <a:srgbClr val="7285B7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posx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+=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velocidad_x</a:t>
            </a:r>
            <a:endParaRPr sz="650">
              <a:solidFill>
                <a:srgbClr val="FF9DA4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7285B7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# Actualizar la posición vertical:</a:t>
            </a:r>
            <a:endParaRPr sz="650">
              <a:solidFill>
                <a:srgbClr val="7285B7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7285B7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# Si se está saltando, aplicar la física del salto</a:t>
            </a:r>
            <a:endParaRPr sz="650">
              <a:solidFill>
                <a:srgbClr val="7285B7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saltando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posy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+=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jump_velocity</a:t>
            </a:r>
            <a:endParaRPr sz="650">
              <a:solidFill>
                <a:srgbClr val="FF9DA4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jump_velocity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+=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gravity</a:t>
            </a:r>
            <a:endParaRPr sz="650">
              <a:solidFill>
                <a:srgbClr val="FF9DA4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650">
                <a:solidFill>
                  <a:srgbClr val="7285B7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# Aquí se podría detectar colisión con el suelo para terminar el salto</a:t>
            </a:r>
            <a:endParaRPr sz="650">
              <a:solidFill>
                <a:srgbClr val="7285B7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posy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+=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velocidad_y</a:t>
            </a:r>
            <a:endParaRPr sz="650">
              <a:solidFill>
                <a:srgbClr val="FF9DA4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7285B7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saltando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velocidad_x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velocidad_y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animacion_actual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!=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D1F1A9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"reposo"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animacion_actual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D1F1A9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"reposo"</a:t>
            </a:r>
            <a:endParaRPr sz="650">
              <a:solidFill>
                <a:srgbClr val="D1F1A9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650">
              <a:solidFill>
                <a:srgbClr val="FFC58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7285B7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# Actualizar el frame de la animación y la máscara para colisiones</a:t>
            </a:r>
            <a:endParaRPr sz="650">
              <a:solidFill>
                <a:srgbClr val="7285B7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actualizar_frame()</a:t>
            </a:r>
            <a:endParaRPr sz="650">
              <a:solidFill>
                <a:srgbClr val="BBDA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actualizar_mask()</a:t>
            </a:r>
            <a:endParaRPr sz="650">
              <a:solidFill>
                <a:srgbClr val="BBDA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EBBB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g3441c28a9d3_2_157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2" name="Google Shape;1822;g3441c28a9d3_2_157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23" name="Google Shape;1823;g3441c28a9d3_2_157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24" name="Google Shape;1824;g3441c28a9d3_2_157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25" name="Google Shape;1825;g3441c28a9d3_2_157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26" name="Google Shape;1826;g3441c28a9d3_2_157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27" name="Google Shape;1827;g3441c28a9d3_2_157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1828" name="Google Shape;1828;g3441c28a9d3_2_157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Mejorando </a:t>
            </a: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colisión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9" name="Google Shape;1829;g3441c28a9d3_2_157"/>
          <p:cNvSpPr txBox="1"/>
          <p:nvPr/>
        </p:nvSpPr>
        <p:spPr>
          <a:xfrm>
            <a:off x="497450" y="960538"/>
            <a:ext cx="4700100" cy="60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que pasa cuando presiono el pedal y qué pasa cuando lo suelto,</a:t>
            </a:r>
            <a:endParaRPr b="1"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siempre pensando en velocidad constante?</a:t>
            </a:r>
            <a:endParaRPr b="1" i="0" sz="1100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30" name="Google Shape;1830;g3441c28a9d3_2_157"/>
          <p:cNvSpPr txBox="1"/>
          <p:nvPr/>
        </p:nvSpPr>
        <p:spPr>
          <a:xfrm>
            <a:off x="4925150" y="672725"/>
            <a:ext cx="4113900" cy="2285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colisiona_con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otro_personaje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D1F1A9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hay_colision(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otro_personaje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endParaRPr sz="650">
              <a:solidFill>
                <a:srgbClr val="FFC58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7285B7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# Chequear colisión basándote en la posición anterior</a:t>
            </a:r>
            <a:endParaRPr sz="650">
              <a:solidFill>
                <a:srgbClr val="7285B7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.old_y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scale_alto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otro_personaje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.posy: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colision_con_parte_arriba(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otro_personaje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650">
              <a:solidFill>
                <a:srgbClr val="BBDA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elif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.old_y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&gt;=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otro_personaje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.posy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otro_personaje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.scale_alto: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colision_con_parte_abajo(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otro_personaje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650">
              <a:solidFill>
                <a:srgbClr val="BBDA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elif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.old_x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scale_ancho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otro_personaje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.posx: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colision_con_parte_izquierda(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otro_personaje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650">
              <a:solidFill>
                <a:srgbClr val="BBDA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elif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.old_x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&gt;=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otro_personaje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.posx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otro_personaje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.scale_ancho: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colision_con_parte_derecha(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otro_personaje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650">
              <a:solidFill>
                <a:srgbClr val="BBDA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EBBB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EBBB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31" name="Google Shape;1831;g3441c28a9d3_2_157"/>
          <p:cNvSpPr txBox="1"/>
          <p:nvPr/>
        </p:nvSpPr>
        <p:spPr>
          <a:xfrm>
            <a:off x="2114625" y="2215750"/>
            <a:ext cx="501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9</a:t>
            </a:r>
            <a:endParaRPr sz="900"/>
          </a:p>
        </p:txBody>
      </p:sp>
      <p:sp>
        <p:nvSpPr>
          <p:cNvPr id="1832" name="Google Shape;1832;g3441c28a9d3_2_157"/>
          <p:cNvSpPr txBox="1"/>
          <p:nvPr/>
        </p:nvSpPr>
        <p:spPr>
          <a:xfrm>
            <a:off x="748975" y="3605125"/>
            <a:ext cx="732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8</a:t>
            </a:r>
            <a:endParaRPr sz="900"/>
          </a:p>
        </p:txBody>
      </p:sp>
      <p:sp>
        <p:nvSpPr>
          <p:cNvPr id="1833" name="Google Shape;1833;g3441c28a9d3_2_157"/>
          <p:cNvSpPr txBox="1"/>
          <p:nvPr/>
        </p:nvSpPr>
        <p:spPr>
          <a:xfrm>
            <a:off x="760513" y="3205625"/>
            <a:ext cx="501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5</a:t>
            </a:r>
            <a:endParaRPr sz="900"/>
          </a:p>
        </p:txBody>
      </p:sp>
      <p:sp>
        <p:nvSpPr>
          <p:cNvPr id="1834" name="Google Shape;1834;g3441c28a9d3_2_157"/>
          <p:cNvSpPr txBox="1"/>
          <p:nvPr/>
        </p:nvSpPr>
        <p:spPr>
          <a:xfrm>
            <a:off x="748975" y="2707875"/>
            <a:ext cx="732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2</a:t>
            </a:r>
            <a:endParaRPr sz="900"/>
          </a:p>
        </p:txBody>
      </p:sp>
      <p:sp>
        <p:nvSpPr>
          <p:cNvPr id="1835" name="Google Shape;1835;g3441c28a9d3_2_157"/>
          <p:cNvSpPr txBox="1"/>
          <p:nvPr/>
        </p:nvSpPr>
        <p:spPr>
          <a:xfrm>
            <a:off x="2412775" y="2186850"/>
            <a:ext cx="3465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11</a:t>
            </a:r>
            <a:endParaRPr sz="900"/>
          </a:p>
        </p:txBody>
      </p:sp>
      <p:sp>
        <p:nvSpPr>
          <p:cNvPr id="1836" name="Google Shape;1836;g3441c28a9d3_2_157"/>
          <p:cNvSpPr txBox="1"/>
          <p:nvPr/>
        </p:nvSpPr>
        <p:spPr>
          <a:xfrm>
            <a:off x="1554813" y="2215750"/>
            <a:ext cx="501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5</a:t>
            </a:r>
            <a:endParaRPr sz="900"/>
          </a:p>
        </p:txBody>
      </p:sp>
      <p:sp>
        <p:nvSpPr>
          <p:cNvPr id="1837" name="Google Shape;1837;g3441c28a9d3_2_157"/>
          <p:cNvSpPr txBox="1"/>
          <p:nvPr/>
        </p:nvSpPr>
        <p:spPr>
          <a:xfrm>
            <a:off x="1192900" y="2190350"/>
            <a:ext cx="732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2</a:t>
            </a:r>
            <a:endParaRPr sz="900"/>
          </a:p>
        </p:txBody>
      </p:sp>
      <p:cxnSp>
        <p:nvCxnSpPr>
          <p:cNvPr id="1838" name="Google Shape;1838;g3441c28a9d3_2_157"/>
          <p:cNvCxnSpPr/>
          <p:nvPr/>
        </p:nvCxnSpPr>
        <p:spPr>
          <a:xfrm>
            <a:off x="988850" y="2069138"/>
            <a:ext cx="39600" cy="1893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9" name="Google Shape;1839;g3441c28a9d3_2_157"/>
          <p:cNvCxnSpPr/>
          <p:nvPr/>
        </p:nvCxnSpPr>
        <p:spPr>
          <a:xfrm flipH="1" rot="10800000">
            <a:off x="716725" y="2349588"/>
            <a:ext cx="2271600" cy="8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0" name="Google Shape;1840;g3441c28a9d3_2_157"/>
          <p:cNvCxnSpPr/>
          <p:nvPr/>
        </p:nvCxnSpPr>
        <p:spPr>
          <a:xfrm>
            <a:off x="922400" y="2719500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1" name="Google Shape;1841;g3441c28a9d3_2_157"/>
          <p:cNvCxnSpPr/>
          <p:nvPr/>
        </p:nvCxnSpPr>
        <p:spPr>
          <a:xfrm>
            <a:off x="922400" y="2553663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2" name="Google Shape;1842;g3441c28a9d3_2_157"/>
          <p:cNvCxnSpPr/>
          <p:nvPr/>
        </p:nvCxnSpPr>
        <p:spPr>
          <a:xfrm>
            <a:off x="922400" y="2892350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3" name="Google Shape;1843;g3441c28a9d3_2_157"/>
          <p:cNvCxnSpPr/>
          <p:nvPr/>
        </p:nvCxnSpPr>
        <p:spPr>
          <a:xfrm>
            <a:off x="1180600" y="2274313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4" name="Google Shape;1844;g3441c28a9d3_2_157"/>
          <p:cNvCxnSpPr/>
          <p:nvPr/>
        </p:nvCxnSpPr>
        <p:spPr>
          <a:xfrm>
            <a:off x="1290388" y="22608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5" name="Google Shape;1845;g3441c28a9d3_2_157"/>
          <p:cNvCxnSpPr/>
          <p:nvPr/>
        </p:nvCxnSpPr>
        <p:spPr>
          <a:xfrm>
            <a:off x="1441463" y="2274313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6" name="Google Shape;1846;g3441c28a9d3_2_157"/>
          <p:cNvCxnSpPr/>
          <p:nvPr/>
        </p:nvCxnSpPr>
        <p:spPr>
          <a:xfrm>
            <a:off x="1567263" y="22608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7" name="Google Shape;1847;g3441c28a9d3_2_157"/>
          <p:cNvCxnSpPr/>
          <p:nvPr/>
        </p:nvCxnSpPr>
        <p:spPr>
          <a:xfrm>
            <a:off x="922400" y="3069063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8" name="Google Shape;1848;g3441c28a9d3_2_157"/>
          <p:cNvSpPr txBox="1"/>
          <p:nvPr/>
        </p:nvSpPr>
        <p:spPr>
          <a:xfrm>
            <a:off x="2867475" y="1911688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endParaRPr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49" name="Google Shape;1849;g3441c28a9d3_2_157"/>
          <p:cNvSpPr txBox="1"/>
          <p:nvPr/>
        </p:nvSpPr>
        <p:spPr>
          <a:xfrm>
            <a:off x="718100" y="3778513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y</a:t>
            </a:r>
            <a:endParaRPr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50" name="Google Shape;1850;g3441c28a9d3_2_157"/>
          <p:cNvSpPr/>
          <p:nvPr/>
        </p:nvSpPr>
        <p:spPr>
          <a:xfrm flipH="1">
            <a:off x="1551692" y="2999513"/>
            <a:ext cx="39600" cy="56100"/>
          </a:xfrm>
          <a:prstGeom prst="ellipse">
            <a:avLst/>
          </a:prstGeom>
          <a:solidFill>
            <a:srgbClr val="0D0D0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51" name="Google Shape;1851;g3441c28a9d3_2_157"/>
          <p:cNvSpPr txBox="1"/>
          <p:nvPr/>
        </p:nvSpPr>
        <p:spPr>
          <a:xfrm>
            <a:off x="1479975" y="1376663"/>
            <a:ext cx="487800" cy="3231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(0,2)</a:t>
            </a:r>
            <a:endParaRPr sz="900"/>
          </a:p>
        </p:txBody>
      </p:sp>
      <p:sp>
        <p:nvSpPr>
          <p:cNvPr id="1852" name="Google Shape;1852;g3441c28a9d3_2_157"/>
          <p:cNvSpPr/>
          <p:nvPr/>
        </p:nvSpPr>
        <p:spPr>
          <a:xfrm>
            <a:off x="942125" y="2303863"/>
            <a:ext cx="86100" cy="1185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53" name="Google Shape;1853;g3441c28a9d3_2_157"/>
          <p:cNvSpPr txBox="1"/>
          <p:nvPr/>
        </p:nvSpPr>
        <p:spPr>
          <a:xfrm>
            <a:off x="718088" y="1913488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-y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54" name="Google Shape;1854;g3441c28a9d3_2_157"/>
          <p:cNvSpPr txBox="1"/>
          <p:nvPr/>
        </p:nvSpPr>
        <p:spPr>
          <a:xfrm>
            <a:off x="614338" y="2130863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-x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855" name="Google Shape;1855;g3441c28a9d3_2_157"/>
          <p:cNvCxnSpPr/>
          <p:nvPr/>
        </p:nvCxnSpPr>
        <p:spPr>
          <a:xfrm>
            <a:off x="1028225" y="3846438"/>
            <a:ext cx="1828800" cy="14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6" name="Google Shape;1856;g3441c28a9d3_2_157"/>
          <p:cNvCxnSpPr/>
          <p:nvPr/>
        </p:nvCxnSpPr>
        <p:spPr>
          <a:xfrm>
            <a:off x="2838038" y="2349588"/>
            <a:ext cx="18900" cy="1545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7" name="Google Shape;1857;g3441c28a9d3_2_157"/>
          <p:cNvSpPr/>
          <p:nvPr/>
        </p:nvSpPr>
        <p:spPr>
          <a:xfrm>
            <a:off x="1322275" y="2862246"/>
            <a:ext cx="780300" cy="3387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58" name="Google Shape;1858;g3441c28a9d3_2_157"/>
          <p:cNvSpPr/>
          <p:nvPr/>
        </p:nvSpPr>
        <p:spPr>
          <a:xfrm>
            <a:off x="1343625" y="3470565"/>
            <a:ext cx="614400" cy="214800"/>
          </a:xfrm>
          <a:prstGeom prst="rect">
            <a:avLst/>
          </a:prstGeom>
          <a:solidFill>
            <a:srgbClr val="A6C31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0D0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59" name="Google Shape;1859;g3441c28a9d3_2_157"/>
          <p:cNvSpPr txBox="1"/>
          <p:nvPr/>
        </p:nvSpPr>
        <p:spPr>
          <a:xfrm>
            <a:off x="716724" y="4123438"/>
            <a:ext cx="3426000" cy="35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yo ya </a:t>
            </a: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sé</a:t>
            </a: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que van a colisionar en un futuro!</a:t>
            </a:r>
            <a:endParaRPr sz="11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860" name="Google Shape;1860;g3441c28a9d3_2_157"/>
          <p:cNvCxnSpPr/>
          <p:nvPr/>
        </p:nvCxnSpPr>
        <p:spPr>
          <a:xfrm>
            <a:off x="927950" y="3209650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1" name="Google Shape;1861;g3441c28a9d3_2_157"/>
          <p:cNvCxnSpPr/>
          <p:nvPr/>
        </p:nvCxnSpPr>
        <p:spPr>
          <a:xfrm>
            <a:off x="927950" y="3342788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2" name="Google Shape;1862;g3441c28a9d3_2_157"/>
          <p:cNvCxnSpPr/>
          <p:nvPr/>
        </p:nvCxnSpPr>
        <p:spPr>
          <a:xfrm>
            <a:off x="927950" y="3486450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3" name="Google Shape;1863;g3441c28a9d3_2_157"/>
          <p:cNvCxnSpPr/>
          <p:nvPr/>
        </p:nvCxnSpPr>
        <p:spPr>
          <a:xfrm>
            <a:off x="927950" y="3640363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4" name="Google Shape;1864;g3441c28a9d3_2_157"/>
          <p:cNvCxnSpPr/>
          <p:nvPr/>
        </p:nvCxnSpPr>
        <p:spPr>
          <a:xfrm>
            <a:off x="1678350" y="2274313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5" name="Google Shape;1865;g3441c28a9d3_2_157"/>
          <p:cNvCxnSpPr/>
          <p:nvPr/>
        </p:nvCxnSpPr>
        <p:spPr>
          <a:xfrm>
            <a:off x="1798288" y="22651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6" name="Google Shape;1866;g3441c28a9d3_2_157"/>
          <p:cNvCxnSpPr/>
          <p:nvPr/>
        </p:nvCxnSpPr>
        <p:spPr>
          <a:xfrm>
            <a:off x="1935975" y="22608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7" name="Google Shape;1867;g3441c28a9d3_2_157"/>
          <p:cNvCxnSpPr/>
          <p:nvPr/>
        </p:nvCxnSpPr>
        <p:spPr>
          <a:xfrm>
            <a:off x="2070838" y="22651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8" name="Google Shape;1868;g3441c28a9d3_2_157"/>
          <p:cNvCxnSpPr/>
          <p:nvPr/>
        </p:nvCxnSpPr>
        <p:spPr>
          <a:xfrm>
            <a:off x="2235125" y="2274313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9" name="Google Shape;1869;g3441c28a9d3_2_157"/>
          <p:cNvCxnSpPr/>
          <p:nvPr/>
        </p:nvCxnSpPr>
        <p:spPr>
          <a:xfrm>
            <a:off x="2383800" y="2274313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0" name="Google Shape;1870;g3441c28a9d3_2_157"/>
          <p:cNvCxnSpPr/>
          <p:nvPr/>
        </p:nvCxnSpPr>
        <p:spPr>
          <a:xfrm>
            <a:off x="2567413" y="22608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1" name="Google Shape;1871;g3441c28a9d3_2_157"/>
          <p:cNvSpPr txBox="1"/>
          <p:nvPr/>
        </p:nvSpPr>
        <p:spPr>
          <a:xfrm>
            <a:off x="3141775" y="1740288"/>
            <a:ext cx="861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0</a:t>
            </a:r>
            <a:endParaRPr sz="900"/>
          </a:p>
        </p:txBody>
      </p:sp>
      <p:sp>
        <p:nvSpPr>
          <p:cNvPr id="1872" name="Google Shape;1872;g3441c28a9d3_2_157"/>
          <p:cNvSpPr txBox="1"/>
          <p:nvPr/>
        </p:nvSpPr>
        <p:spPr>
          <a:xfrm>
            <a:off x="1055800" y="2186850"/>
            <a:ext cx="861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1</a:t>
            </a:r>
            <a:endParaRPr sz="900"/>
          </a:p>
        </p:txBody>
      </p:sp>
      <p:sp>
        <p:nvSpPr>
          <p:cNvPr id="1873" name="Google Shape;1873;g3441c28a9d3_2_157"/>
          <p:cNvSpPr txBox="1"/>
          <p:nvPr/>
        </p:nvSpPr>
        <p:spPr>
          <a:xfrm>
            <a:off x="1953125" y="2190350"/>
            <a:ext cx="501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8</a:t>
            </a:r>
            <a:endParaRPr sz="900"/>
          </a:p>
        </p:txBody>
      </p:sp>
      <p:sp>
        <p:nvSpPr>
          <p:cNvPr id="1874" name="Google Shape;1874;g3441c28a9d3_2_157"/>
          <p:cNvSpPr/>
          <p:nvPr/>
        </p:nvSpPr>
        <p:spPr>
          <a:xfrm flipH="1">
            <a:off x="1290398" y="3630950"/>
            <a:ext cx="39600" cy="56100"/>
          </a:xfrm>
          <a:prstGeom prst="ellipse">
            <a:avLst/>
          </a:prstGeom>
          <a:solidFill>
            <a:srgbClr val="A6C31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0D0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75" name="Google Shape;1875;g3441c28a9d3_2_157"/>
          <p:cNvSpPr/>
          <p:nvPr/>
        </p:nvSpPr>
        <p:spPr>
          <a:xfrm flipH="1">
            <a:off x="1290392" y="3138438"/>
            <a:ext cx="39600" cy="561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76" name="Google Shape;1876;g3441c28a9d3_2_157"/>
          <p:cNvSpPr txBox="1"/>
          <p:nvPr/>
        </p:nvSpPr>
        <p:spPr>
          <a:xfrm>
            <a:off x="1830538" y="2215750"/>
            <a:ext cx="732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7</a:t>
            </a:r>
            <a:endParaRPr sz="900"/>
          </a:p>
        </p:txBody>
      </p:sp>
      <p:sp>
        <p:nvSpPr>
          <p:cNvPr id="1877" name="Google Shape;1877;g3441c28a9d3_2_157"/>
          <p:cNvSpPr txBox="1"/>
          <p:nvPr/>
        </p:nvSpPr>
        <p:spPr>
          <a:xfrm>
            <a:off x="4794000" y="3408538"/>
            <a:ext cx="3680400" cy="71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tenemos </a:t>
            </a:r>
            <a:r>
              <a:rPr b="1"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old_y +scale_alto</a:t>
            </a:r>
            <a:r>
              <a:rPr b="1"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=5+2=7</a:t>
            </a: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, y </a:t>
            </a:r>
            <a:r>
              <a:rPr b="1"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posy</a:t>
            </a:r>
            <a:r>
              <a:rPr b="1"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=8</a:t>
            </a: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, entonces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7&lt;8 entonces colisiona el </a:t>
            </a: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rectángulo</a:t>
            </a: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plomo en la parte de arriba </a:t>
            </a: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del</a:t>
            </a: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verde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3442940d35e_0_0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3" name="Google Shape;1883;g3442940d35e_0_0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84" name="Google Shape;1884;g3442940d35e_0_0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85" name="Google Shape;1885;g3442940d35e_0_0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86" name="Google Shape;1886;g3442940d35e_0_0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87" name="Google Shape;1887;g3442940d35e_0_0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88" name="Google Shape;1888;g3442940d35e_0_0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1889" name="Google Shape;1889;g3442940d35e_0_0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generando el escenario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0" name="Google Shape;1890;g3442940d35e_0_0"/>
          <p:cNvSpPr txBox="1"/>
          <p:nvPr/>
        </p:nvSpPr>
        <p:spPr>
          <a:xfrm>
            <a:off x="162788" y="1061350"/>
            <a:ext cx="4700100" cy="60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como vimos hasta ahora, solo tenemos un bloque insertado en la ventana pero  nosotros queremos todos los bloques del juego, para eso vamos a crear un </a:t>
            </a:r>
            <a:r>
              <a:rPr b="1"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función</a:t>
            </a:r>
            <a:r>
              <a:rPr b="1"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que logre eso</a:t>
            </a:r>
            <a:endParaRPr b="1" i="0" sz="1100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91" name="Google Shape;1891;g3442940d35e_0_0"/>
          <p:cNvSpPr txBox="1"/>
          <p:nvPr/>
        </p:nvSpPr>
        <p:spPr>
          <a:xfrm>
            <a:off x="4886575" y="904300"/>
            <a:ext cx="4113900" cy="2793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EBBBFF"/>
              </a:solidFill>
              <a:highlight>
                <a:srgbClr val="0D0D0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crear_lista_bloques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cantidad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clase_bloque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imagen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inicio_x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inicio_y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ancho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alto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espaciado_x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espaciado_y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velocidad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7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MX" sz="750">
                <a:solidFill>
                  <a:srgbClr val="D1F1A9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"""</a:t>
            </a:r>
            <a:endParaRPr sz="750">
              <a:solidFill>
                <a:srgbClr val="D1F1A9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D1F1A9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750">
              <a:solidFill>
                <a:srgbClr val="D1F1A9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D1F1A9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Retorna:</a:t>
            </a:r>
            <a:endParaRPr sz="750">
              <a:solidFill>
                <a:srgbClr val="D1F1A9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D1F1A9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Una lista con las instancias creadas.</a:t>
            </a:r>
            <a:endParaRPr sz="750">
              <a:solidFill>
                <a:srgbClr val="D1F1A9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D1F1A9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"""</a:t>
            </a:r>
            <a:endParaRPr sz="750">
              <a:solidFill>
                <a:srgbClr val="D1F1A9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lista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[]</a:t>
            </a:r>
            <a:endParaRPr sz="7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MX" sz="7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FFEEAD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cantidad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7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inicio_x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espaciado_x</a:t>
            </a:r>
            <a:endParaRPr sz="750">
              <a:solidFill>
                <a:srgbClr val="FFC58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inicio_y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espaciado_y</a:t>
            </a:r>
            <a:endParaRPr sz="750">
              <a:solidFill>
                <a:srgbClr val="FFC58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bloque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clase_bloque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imagen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ancho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alto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velocidad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750">
              <a:solidFill>
                <a:srgbClr val="BBDA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lista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append(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bloque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750">
              <a:solidFill>
                <a:srgbClr val="BBDA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MX" sz="7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lista</a:t>
            </a:r>
            <a:endParaRPr sz="650">
              <a:solidFill>
                <a:srgbClr val="EBBB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EBBB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92" name="Google Shape;1892;g3442940d35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313" y="1700375"/>
            <a:ext cx="3323369" cy="2453549"/>
          </a:xfrm>
          <a:prstGeom prst="rect">
            <a:avLst/>
          </a:prstGeom>
          <a:noFill/>
          <a:ln>
            <a:noFill/>
          </a:ln>
        </p:spPr>
      </p:pic>
      <p:sp>
        <p:nvSpPr>
          <p:cNvPr id="1893" name="Google Shape;1893;g3442940d35e_0_0"/>
          <p:cNvSpPr txBox="1"/>
          <p:nvPr/>
        </p:nvSpPr>
        <p:spPr>
          <a:xfrm>
            <a:off x="80700" y="4192638"/>
            <a:ext cx="99030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lista_bloques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crear_lista_bloques(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EEAD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Bloque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D1F1A9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"imagenesmono/hojasprite.png"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COLOR_NEGRO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552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52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18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espaciado_x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espaciado_y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velocidad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750">
              <a:solidFill>
                <a:srgbClr val="BBDA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lista_bloques2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crear_lista_bloques(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EEAD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Bloque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D1F1A9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"imagenesmono/hojasprite.png"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COLOR_NEGRO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509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547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52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18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espaciado_x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espaciado_y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=-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velocidad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750">
              <a:solidFill>
                <a:srgbClr val="BBDA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lista_bloques3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crear_lista_bloques(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14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EEAD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Bloque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D1F1A9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"imagenesmono/hojasprite.png"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COLOR_NEGRO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464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52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18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espaciado_x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espaciado_y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velocidad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750">
              <a:solidFill>
                <a:srgbClr val="BBDA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BBDA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94" name="Google Shape;1894;g3442940d35e_0_0"/>
          <p:cNvSpPr txBox="1"/>
          <p:nvPr/>
        </p:nvSpPr>
        <p:spPr>
          <a:xfrm>
            <a:off x="296900" y="653825"/>
            <a:ext cx="7605600" cy="354000"/>
          </a:xfrm>
          <a:prstGeom prst="rect">
            <a:avLst/>
          </a:prstGeom>
          <a:solidFill>
            <a:srgbClr val="F3F3F3"/>
          </a:solidFill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-MX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link: </a:t>
            </a:r>
            <a:r>
              <a:rPr b="1" lang="es-MX" sz="1100" u="sng">
                <a:solidFill>
                  <a:schemeClr val="hlink"/>
                </a:solidFill>
                <a:hlinkClick r:id="rId4"/>
              </a:rPr>
              <a:t>https://github.com/yussefomar/pygame/tree/main/parte2/monoV21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g337f8309f0a_0_240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0" name="Google Shape;1900;g337f8309f0a_0_240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01" name="Google Shape;1901;g337f8309f0a_0_240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02" name="Google Shape;1902;g337f8309f0a_0_240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03" name="Google Shape;1903;g337f8309f0a_0_240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04" name="Google Shape;1904;g337f8309f0a_0_240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05" name="Google Shape;1905;g337f8309f0a_0_240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cxnSp>
      <p:sp>
        <p:nvSpPr>
          <p:cNvPr id="1906" name="Google Shape;1906;g337f8309f0a_0_240"/>
          <p:cNvSpPr txBox="1"/>
          <p:nvPr/>
        </p:nvSpPr>
        <p:spPr>
          <a:xfrm>
            <a:off x="296900" y="0"/>
            <a:ext cx="827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s-MX" sz="2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Que se viene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7" name="Google Shape;1907;g337f8309f0a_0_240"/>
          <p:cNvSpPr txBox="1"/>
          <p:nvPr/>
        </p:nvSpPr>
        <p:spPr>
          <a:xfrm>
            <a:off x="245450" y="1088050"/>
            <a:ext cx="5985900" cy="538800"/>
          </a:xfrm>
          <a:prstGeom prst="rect">
            <a:avLst/>
          </a:prstGeom>
          <a:solidFill>
            <a:srgbClr val="F3F3F3"/>
          </a:solidFill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-MX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link: </a:t>
            </a:r>
            <a:r>
              <a:rPr b="1" i="0" lang="es-MX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https://github.com/yussefomar/pygame/blob/main/monoV3.py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g337f8309f0a_0_240"/>
          <p:cNvSpPr txBox="1"/>
          <p:nvPr/>
        </p:nvSpPr>
        <p:spPr>
          <a:xfrm>
            <a:off x="328000" y="663550"/>
            <a:ext cx="461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MX" sz="13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próximo evento</a:t>
            </a:r>
            <a:endParaRPr b="0" i="0" sz="13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g337f8309f0a_0_240"/>
          <p:cNvSpPr txBox="1"/>
          <p:nvPr/>
        </p:nvSpPr>
        <p:spPr>
          <a:xfrm>
            <a:off x="212425" y="1779638"/>
            <a:ext cx="4158600" cy="138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0" i="0" lang="es-MX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 un movimiento tenga una serie de imágenes asociadas para darle un movimiento acorde al juego real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0" i="0" lang="es-MX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Manejo de colisiones y dar un cuerpo al personaje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0" i="0" lang="es-MX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Traslado dentro de un escenario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0" name="Google Shape;1910;g337f8309f0a_0_2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15650" y="2066725"/>
            <a:ext cx="4468176" cy="251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dcccd1e6f5_0_29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g2dcccd1e6f5_0_29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" name="Google Shape;148;g2dcccd1e6f5_0_29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9" name="Google Shape;149;g2dcccd1e6f5_0_29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0" name="Google Shape;150;g2dcccd1e6f5_0_29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" name="Google Shape;151;g2dcccd1e6f5_0_29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2" name="Google Shape;152;g2dcccd1e6f5_0_29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153" name="Google Shape;153;g2dcccd1e6f5_0_29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subSuperficie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2dcccd1e6f5_0_29"/>
          <p:cNvSpPr txBox="1"/>
          <p:nvPr/>
        </p:nvSpPr>
        <p:spPr>
          <a:xfrm>
            <a:off x="355275" y="1097725"/>
            <a:ext cx="5076300" cy="66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/>
              <a:t>Puede ser una sola imagen o una parte extraída de una </a:t>
            </a:r>
            <a:r>
              <a:rPr b="1" lang="es-MX" sz="1100"/>
              <a:t>hoja de sprites</a:t>
            </a:r>
            <a:r>
              <a:rPr lang="es-MX" sz="1100"/>
              <a:t> (imagen grande con varias sub-imágenes).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5" name="Google Shape;155;g2dcccd1e6f5_0_29"/>
          <p:cNvSpPr txBox="1"/>
          <p:nvPr/>
        </p:nvSpPr>
        <p:spPr>
          <a:xfrm>
            <a:off x="516700" y="674713"/>
            <a:ext cx="39888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Sprite</a:t>
            </a:r>
            <a:endParaRPr b="0" i="0" sz="18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" name="Google Shape;156;g2dcccd1e6f5_0_29"/>
          <p:cNvSpPr txBox="1"/>
          <p:nvPr/>
        </p:nvSpPr>
        <p:spPr>
          <a:xfrm>
            <a:off x="516700" y="1595475"/>
            <a:ext cx="39888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Hoja de Sprites</a:t>
            </a:r>
            <a:endParaRPr b="0" i="0" sz="18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7" name="Google Shape;157;g2dcccd1e6f5_0_29"/>
          <p:cNvSpPr txBox="1"/>
          <p:nvPr/>
        </p:nvSpPr>
        <p:spPr>
          <a:xfrm>
            <a:off x="516688" y="2087525"/>
            <a:ext cx="4914900" cy="104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Imagen que contiene múltiples sprites organizados en una cuadrícula.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Se utiliza para optimizar la carga de gráficos y facilitar animaciones. En lugar de cargar múltiples archivos de imagen, se usa una sola imagen y se extraen diferentes secciones para mostrar distintos estados o movimientos de un personaje u objeto.</a:t>
            </a:r>
            <a:endParaRPr b="0" i="0" sz="1200" u="none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8" name="Google Shape;158;g2dcccd1e6f5_0_29"/>
          <p:cNvSpPr txBox="1"/>
          <p:nvPr/>
        </p:nvSpPr>
        <p:spPr>
          <a:xfrm>
            <a:off x="447850" y="3204500"/>
            <a:ext cx="35094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Cuadros de animación( frame )</a:t>
            </a:r>
            <a:endParaRPr b="0" i="0" sz="18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9" name="Google Shape;159;g2dcccd1e6f5_0_29"/>
          <p:cNvSpPr txBox="1"/>
          <p:nvPr/>
        </p:nvSpPr>
        <p:spPr>
          <a:xfrm>
            <a:off x="416950" y="3641025"/>
            <a:ext cx="4188300" cy="66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Imágenes dentro de la hoja de sprites que forman una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animación cuando se muestran en secuencia.</a:t>
            </a:r>
            <a:endParaRPr b="0" i="0" sz="1200" u="none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0" name="Google Shape;160;g2dcccd1e6f5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8101" y="682725"/>
            <a:ext cx="2377244" cy="2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2dcccd1e6f5_0_29"/>
          <p:cNvSpPr txBox="1"/>
          <p:nvPr/>
        </p:nvSpPr>
        <p:spPr>
          <a:xfrm>
            <a:off x="4883075" y="4189473"/>
            <a:ext cx="4188300" cy="58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qué es esto? un sprite?, hoja de sprites? cuadros de animación?</a:t>
            </a:r>
            <a:endParaRPr b="0" i="0" sz="1200" u="none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2" name="Google Shape;162;g2dcccd1e6f5_0_29"/>
          <p:cNvPicPr preferRelativeResize="0"/>
          <p:nvPr/>
        </p:nvPicPr>
        <p:blipFill rotWithShape="1">
          <a:blip r:embed="rId3">
            <a:alphaModFix/>
          </a:blip>
          <a:srcRect b="64224" l="0" r="65154" t="30257"/>
          <a:stretch/>
        </p:blipFill>
        <p:spPr>
          <a:xfrm>
            <a:off x="5545238" y="3270474"/>
            <a:ext cx="2588864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2dcccd1e6f5_0_29"/>
          <p:cNvPicPr preferRelativeResize="0"/>
          <p:nvPr/>
        </p:nvPicPr>
        <p:blipFill rotWithShape="1">
          <a:blip r:embed="rId3">
            <a:alphaModFix/>
          </a:blip>
          <a:srcRect b="65205" l="2788" r="94528" t="30257"/>
          <a:stretch/>
        </p:blipFill>
        <p:spPr>
          <a:xfrm>
            <a:off x="6515300" y="3828525"/>
            <a:ext cx="199349" cy="347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dcccd1e6f5_0_10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g2dcccd1e6f5_0_10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0" name="Google Shape;170;g2dcccd1e6f5_0_10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1" name="Google Shape;171;g2dcccd1e6f5_0_10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2" name="Google Shape;172;g2dcccd1e6f5_0_10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" name="Google Shape;173;g2dcccd1e6f5_0_10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4" name="Google Shape;174;g2dcccd1e6f5_0_10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175" name="Google Shape;175;g2dcccd1e6f5_0_10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subSuperficie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2dcccd1e6f5_0_10"/>
          <p:cNvSpPr txBox="1"/>
          <p:nvPr/>
        </p:nvSpPr>
        <p:spPr>
          <a:xfrm>
            <a:off x="139125" y="975063"/>
            <a:ext cx="7480800" cy="79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Si, vamos a sacar el fondo, en el caso de fondo  el cuadro de 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animación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es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el mismo.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7" name="Google Shape;177;g2dcccd1e6f5_0_10"/>
          <p:cNvSpPr txBox="1"/>
          <p:nvPr/>
        </p:nvSpPr>
        <p:spPr>
          <a:xfrm>
            <a:off x="427025" y="552075"/>
            <a:ext cx="39888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Sacar un sprite de la hoja de sprites?</a:t>
            </a:r>
            <a:endParaRPr b="0" i="0" sz="18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8" name="Google Shape;178;g2dcccd1e6f5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225" y="1712263"/>
            <a:ext cx="2482476" cy="256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2dcccd1e6f5_0_10"/>
          <p:cNvSpPr txBox="1"/>
          <p:nvPr/>
        </p:nvSpPr>
        <p:spPr>
          <a:xfrm>
            <a:off x="576500" y="4268650"/>
            <a:ext cx="1389000" cy="41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Una superficie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0" name="Google Shape;180;g2dcccd1e6f5_0_10"/>
          <p:cNvSpPr/>
          <p:nvPr/>
        </p:nvSpPr>
        <p:spPr>
          <a:xfrm>
            <a:off x="3139925" y="2701325"/>
            <a:ext cx="1275900" cy="55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1" name="Google Shape;181;g2dcccd1e6f5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4819" y="1272041"/>
            <a:ext cx="2683231" cy="305722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2dcccd1e6f5_0_10"/>
          <p:cNvSpPr/>
          <p:nvPr/>
        </p:nvSpPr>
        <p:spPr>
          <a:xfrm>
            <a:off x="5152952" y="2877522"/>
            <a:ext cx="1142100" cy="1356300"/>
          </a:xfrm>
          <a:prstGeom prst="bracketPair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3" name="Google Shape;183;g2dcccd1e6f5_0_10"/>
          <p:cNvSpPr txBox="1"/>
          <p:nvPr/>
        </p:nvSpPr>
        <p:spPr>
          <a:xfrm>
            <a:off x="5204550" y="4362138"/>
            <a:ext cx="1389000" cy="41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Una subsuperficie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4" name="Google Shape;184;g2dcccd1e6f5_0_10"/>
          <p:cNvSpPr txBox="1"/>
          <p:nvPr/>
        </p:nvSpPr>
        <p:spPr>
          <a:xfrm>
            <a:off x="7828050" y="2783638"/>
            <a:ext cx="1389000" cy="41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en que posicion del ejex y ejey esta en pixeles?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dcccd1e6f5_0_54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g2dcccd1e6f5_0_54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1" name="Google Shape;191;g2dcccd1e6f5_0_54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2" name="Google Shape;192;g2dcccd1e6f5_0_54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3" name="Google Shape;193;g2dcccd1e6f5_0_54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4" name="Google Shape;194;g2dcccd1e6f5_0_54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5" name="Google Shape;195;g2dcccd1e6f5_0_54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196" name="Google Shape;196;g2dcccd1e6f5_0_54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subSuperficie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2dcccd1e6f5_0_54"/>
          <p:cNvSpPr txBox="1"/>
          <p:nvPr/>
        </p:nvSpPr>
        <p:spPr>
          <a:xfrm>
            <a:off x="139125" y="1252850"/>
            <a:ext cx="4894800" cy="229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AutoNum type="arabicPeriod"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Primero cargo la hoja de sprite, en este caso se llama todo.png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AutoNum type="arabicPeriod"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Segundo 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detectó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la frame en que posiciones esta, en este 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caso 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está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la 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posición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x=10, y=345 con un ancho de sprite de 230 y 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alto de sprite de 272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AutoNum type="arabicPeriod"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Tercero obtengo esa subsuperfice a partir de los datos sacados en el 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segundo punto.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AutoNum type="arabicPeriod"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Por 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último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adecuado esa superficie al tamaño de la ventana y lo pego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en ella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8" name="Google Shape;198;g2dcccd1e6f5_0_54"/>
          <p:cNvSpPr txBox="1"/>
          <p:nvPr/>
        </p:nvSpPr>
        <p:spPr>
          <a:xfrm>
            <a:off x="418225" y="793375"/>
            <a:ext cx="48948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Pasos para obtener el fondo del juego</a:t>
            </a:r>
            <a:endParaRPr b="0" i="0" sz="18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9" name="Google Shape;199;g2dcccd1e6f5_0_54"/>
          <p:cNvSpPr/>
          <p:nvPr/>
        </p:nvSpPr>
        <p:spPr>
          <a:xfrm>
            <a:off x="4236400" y="3369175"/>
            <a:ext cx="1275900" cy="55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0" name="Google Shape;200;g2dcccd1e6f5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1619" y="793366"/>
            <a:ext cx="2683231" cy="305722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2dcccd1e6f5_0_54"/>
          <p:cNvSpPr/>
          <p:nvPr/>
        </p:nvSpPr>
        <p:spPr>
          <a:xfrm>
            <a:off x="6149752" y="2398847"/>
            <a:ext cx="1142100" cy="1356300"/>
          </a:xfrm>
          <a:prstGeom prst="bracketPair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2" name="Google Shape;202;g2dcccd1e6f5_0_54"/>
          <p:cNvSpPr txBox="1"/>
          <p:nvPr/>
        </p:nvSpPr>
        <p:spPr>
          <a:xfrm>
            <a:off x="6201350" y="3883463"/>
            <a:ext cx="1389000" cy="41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Una subsuperficie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Usuario</dc:creator>
</cp:coreProperties>
</file>